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3.xml" ContentType="application/vnd.openxmlformats-officedocument.theme+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32" r:id="rId1"/>
    <p:sldMasterId id="2147483850" r:id="rId2"/>
    <p:sldMasterId id="2147483873" r:id="rId3"/>
    <p:sldMasterId id="2147483898" r:id="rId4"/>
  </p:sldMasterIdLst>
  <p:notesMasterIdLst>
    <p:notesMasterId r:id="rId105"/>
  </p:notesMasterIdLst>
  <p:sldIdLst>
    <p:sldId id="256" r:id="rId5"/>
    <p:sldId id="257" r:id="rId6"/>
    <p:sldId id="283" r:id="rId7"/>
    <p:sldId id="476" r:id="rId8"/>
    <p:sldId id="477" r:id="rId9"/>
    <p:sldId id="478" r:id="rId10"/>
    <p:sldId id="480" r:id="rId11"/>
    <p:sldId id="483" r:id="rId12"/>
    <p:sldId id="482" r:id="rId13"/>
    <p:sldId id="479" r:id="rId14"/>
    <p:sldId id="484" r:id="rId15"/>
    <p:sldId id="485" r:id="rId16"/>
    <p:sldId id="486" r:id="rId17"/>
    <p:sldId id="487" r:id="rId18"/>
    <p:sldId id="489" r:id="rId19"/>
    <p:sldId id="516" r:id="rId20"/>
    <p:sldId id="519" r:id="rId21"/>
    <p:sldId id="520" r:id="rId22"/>
    <p:sldId id="518" r:id="rId23"/>
    <p:sldId id="526" r:id="rId24"/>
    <p:sldId id="527" r:id="rId25"/>
    <p:sldId id="528" r:id="rId26"/>
    <p:sldId id="586" r:id="rId27"/>
    <p:sldId id="587" r:id="rId28"/>
    <p:sldId id="529" r:id="rId29"/>
    <p:sldId id="530" r:id="rId30"/>
    <p:sldId id="532" r:id="rId31"/>
    <p:sldId id="533" r:id="rId32"/>
    <p:sldId id="534" r:id="rId33"/>
    <p:sldId id="535" r:id="rId34"/>
    <p:sldId id="538" r:id="rId35"/>
    <p:sldId id="542" r:id="rId36"/>
    <p:sldId id="588" r:id="rId37"/>
    <p:sldId id="540" r:id="rId38"/>
    <p:sldId id="541" r:id="rId39"/>
    <p:sldId id="536" r:id="rId40"/>
    <p:sldId id="543" r:id="rId41"/>
    <p:sldId id="544" r:id="rId42"/>
    <p:sldId id="585" r:id="rId43"/>
    <p:sldId id="537" r:id="rId44"/>
    <p:sldId id="521" r:id="rId45"/>
    <p:sldId id="558" r:id="rId46"/>
    <p:sldId id="559" r:id="rId47"/>
    <p:sldId id="560" r:id="rId48"/>
    <p:sldId id="563" r:id="rId49"/>
    <p:sldId id="564" r:id="rId50"/>
    <p:sldId id="596" r:id="rId51"/>
    <p:sldId id="570" r:id="rId52"/>
    <p:sldId id="571" r:id="rId53"/>
    <p:sldId id="589" r:id="rId54"/>
    <p:sldId id="590" r:id="rId55"/>
    <p:sldId id="591" r:id="rId56"/>
    <p:sldId id="569" r:id="rId57"/>
    <p:sldId id="592" r:id="rId58"/>
    <p:sldId id="568" r:id="rId59"/>
    <p:sldId id="577" r:id="rId60"/>
    <p:sldId id="578" r:id="rId61"/>
    <p:sldId id="579" r:id="rId62"/>
    <p:sldId id="583" r:id="rId63"/>
    <p:sldId id="593" r:id="rId64"/>
    <p:sldId id="594" r:id="rId65"/>
    <p:sldId id="595" r:id="rId66"/>
    <p:sldId id="580" r:id="rId67"/>
    <p:sldId id="584" r:id="rId68"/>
    <p:sldId id="561" r:id="rId69"/>
    <p:sldId id="491" r:id="rId70"/>
    <p:sldId id="492" r:id="rId71"/>
    <p:sldId id="493" r:id="rId72"/>
    <p:sldId id="494" r:id="rId73"/>
    <p:sldId id="495" r:id="rId74"/>
    <p:sldId id="496" r:id="rId75"/>
    <p:sldId id="497" r:id="rId76"/>
    <p:sldId id="498" r:id="rId77"/>
    <p:sldId id="499" r:id="rId78"/>
    <p:sldId id="500" r:id="rId79"/>
    <p:sldId id="501" r:id="rId80"/>
    <p:sldId id="502" r:id="rId81"/>
    <p:sldId id="503" r:id="rId82"/>
    <p:sldId id="504" r:id="rId83"/>
    <p:sldId id="505" r:id="rId84"/>
    <p:sldId id="507" r:id="rId85"/>
    <p:sldId id="508" r:id="rId86"/>
    <p:sldId id="509" r:id="rId87"/>
    <p:sldId id="511" r:id="rId88"/>
    <p:sldId id="512" r:id="rId89"/>
    <p:sldId id="513" r:id="rId90"/>
    <p:sldId id="514" r:id="rId91"/>
    <p:sldId id="515" r:id="rId92"/>
    <p:sldId id="551" r:id="rId93"/>
    <p:sldId id="556" r:id="rId94"/>
    <p:sldId id="557" r:id="rId95"/>
    <p:sldId id="523" r:id="rId96"/>
    <p:sldId id="524" r:id="rId97"/>
    <p:sldId id="525" r:id="rId98"/>
    <p:sldId id="545" r:id="rId99"/>
    <p:sldId id="546" r:id="rId100"/>
    <p:sldId id="547" r:id="rId101"/>
    <p:sldId id="548" r:id="rId102"/>
    <p:sldId id="549" r:id="rId103"/>
    <p:sldId id="550" r:id="rId10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預設章節" id="{53045BD7-A09A-4B8A-9F96-D663B29FC976}">
          <p14:sldIdLst>
            <p14:sldId id="256"/>
            <p14:sldId id="257"/>
            <p14:sldId id="283"/>
            <p14:sldId id="476"/>
            <p14:sldId id="477"/>
            <p14:sldId id="478"/>
            <p14:sldId id="480"/>
            <p14:sldId id="483"/>
            <p14:sldId id="482"/>
            <p14:sldId id="479"/>
            <p14:sldId id="484"/>
            <p14:sldId id="485"/>
            <p14:sldId id="486"/>
            <p14:sldId id="487"/>
            <p14:sldId id="489"/>
          </p14:sldIdLst>
        </p14:section>
        <p14:section name="Microservices" id="{3FE8A4B3-6FE0-4C45-ABB1-0C6B7E5F8612}">
          <p14:sldIdLst>
            <p14:sldId id="516"/>
            <p14:sldId id="519"/>
            <p14:sldId id="520"/>
            <p14:sldId id="518"/>
            <p14:sldId id="526"/>
            <p14:sldId id="527"/>
            <p14:sldId id="528"/>
            <p14:sldId id="586"/>
            <p14:sldId id="587"/>
            <p14:sldId id="529"/>
            <p14:sldId id="530"/>
            <p14:sldId id="532"/>
            <p14:sldId id="533"/>
            <p14:sldId id="534"/>
            <p14:sldId id="535"/>
            <p14:sldId id="538"/>
            <p14:sldId id="542"/>
            <p14:sldId id="588"/>
            <p14:sldId id="540"/>
            <p14:sldId id="541"/>
            <p14:sldId id="536"/>
            <p14:sldId id="543"/>
            <p14:sldId id="544"/>
            <p14:sldId id="585"/>
            <p14:sldId id="537"/>
            <p14:sldId id="521"/>
          </p14:sldIdLst>
        </p14:section>
        <p14:section name="API &amp; SDK" id="{C2CF415D-F541-4FB9-BB01-1357DD8B4F63}">
          <p14:sldIdLst>
            <p14:sldId id="558"/>
            <p14:sldId id="559"/>
            <p14:sldId id="560"/>
            <p14:sldId id="563"/>
            <p14:sldId id="564"/>
            <p14:sldId id="596"/>
            <p14:sldId id="570"/>
            <p14:sldId id="571"/>
            <p14:sldId id="589"/>
            <p14:sldId id="590"/>
            <p14:sldId id="591"/>
            <p14:sldId id="569"/>
            <p14:sldId id="592"/>
            <p14:sldId id="568"/>
            <p14:sldId id="577"/>
            <p14:sldId id="578"/>
            <p14:sldId id="579"/>
            <p14:sldId id="583"/>
            <p14:sldId id="593"/>
            <p14:sldId id="594"/>
            <p14:sldId id="595"/>
            <p14:sldId id="580"/>
            <p14:sldId id="584"/>
            <p14:sldId id="561"/>
          </p14:sldIdLst>
        </p14:section>
        <p14:section name="API Token" id="{0172D3A0-88D0-4B01-8257-4EA50F8E66FA}">
          <p14:sldIdLst>
            <p14:sldId id="491"/>
            <p14:sldId id="492"/>
            <p14:sldId id="493"/>
            <p14:sldId id="494"/>
            <p14:sldId id="495"/>
            <p14:sldId id="496"/>
            <p14:sldId id="497"/>
            <p14:sldId id="498"/>
            <p14:sldId id="499"/>
            <p14:sldId id="500"/>
            <p14:sldId id="501"/>
            <p14:sldId id="502"/>
            <p14:sldId id="503"/>
            <p14:sldId id="504"/>
            <p14:sldId id="505"/>
            <p14:sldId id="507"/>
            <p14:sldId id="508"/>
            <p14:sldId id="509"/>
            <p14:sldId id="511"/>
            <p14:sldId id="512"/>
            <p14:sldId id="513"/>
            <p14:sldId id="514"/>
            <p14:sldId id="515"/>
            <p14:sldId id="551"/>
            <p14:sldId id="556"/>
          </p14:sldIdLst>
        </p14:section>
        <p14:section name="References" id="{CE950000-376F-48D3-9C87-E4AF015F57C7}">
          <p14:sldIdLst>
            <p14:sldId id="557"/>
            <p14:sldId id="523"/>
            <p14:sldId id="524"/>
            <p14:sldId id="525"/>
            <p14:sldId id="545"/>
            <p14:sldId id="546"/>
            <p14:sldId id="547"/>
            <p14:sldId id="548"/>
            <p14:sldId id="549"/>
            <p14:sldId id="55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0086" autoAdjust="0"/>
  </p:normalViewPr>
  <p:slideViewPr>
    <p:cSldViewPr snapToGrid="0">
      <p:cViewPr varScale="1">
        <p:scale>
          <a:sx n="55" d="100"/>
          <a:sy n="55" d="100"/>
        </p:scale>
        <p:origin x="509"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6" Type="http://schemas.openxmlformats.org/officeDocument/2006/relationships/slide" Target="slides/slide12.xml"/><Relationship Id="rId107" Type="http://schemas.openxmlformats.org/officeDocument/2006/relationships/viewProps" Target="viewProps.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theme" Target="theme/theme1.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presProps" Target="pres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tableStyles" Target="tableStyles.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slideMaster" Target="slideMasters/slideMaster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3" Type="http://schemas.openxmlformats.org/officeDocument/2006/relationships/slideMaster" Target="slideMasters/slideMaster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14229F0-6F9D-41CD-A6D8-76BCCF047171}" type="datetimeFigureOut">
              <a:rPr lang="zh-TW" altLang="en-US" smtClean="0"/>
              <a:t>2016/12/28</a:t>
            </a:fld>
            <a:endParaRPr lang="zh-TW" altLang="en-US"/>
          </a:p>
        </p:txBody>
      </p:sp>
      <p:sp>
        <p:nvSpPr>
          <p:cNvPr id="4" name="投影片圖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BE1ABE5-D858-48A3-BD52-D48ED13BE262}" type="slidenum">
              <a:rPr lang="zh-TW" altLang="en-US" smtClean="0"/>
              <a:t>‹#›</a:t>
            </a:fld>
            <a:endParaRPr lang="zh-TW" altLang="en-US"/>
          </a:p>
        </p:txBody>
      </p:sp>
    </p:spTree>
    <p:extLst>
      <p:ext uri="{BB962C8B-B14F-4D97-AF65-F5344CB8AC3E}">
        <p14:creationId xmlns:p14="http://schemas.microsoft.com/office/powerpoint/2010/main" val="13684061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8" Type="http://schemas.openxmlformats.org/officeDocument/2006/relationships/hyperlink" Target="https://www.nginx.com/blog/refactoring-a-monolith-into-microservices/?utm_source=introduction-to-microservices&amp;utm_medium=blog&amp;utm_campaign=Microservices" TargetMode="External"/><Relationship Id="rId3" Type="http://schemas.openxmlformats.org/officeDocument/2006/relationships/hyperlink" Target="https://www.nginx.com/blog/building-microservices-using-an-api-gateway/?utm_source=introduction-to-microservices&amp;utm_medium=blog&amp;utm_campaign=Microservices" TargetMode="External"/><Relationship Id="rId7" Type="http://schemas.openxmlformats.org/officeDocument/2006/relationships/hyperlink" Target="https://www.nginx.com/blog/deploying-microservices/?utm_source=introduction-to-microservices&amp;utm_medium=blog&amp;utm_campaign=Microservices" TargetMode="External"/><Relationship Id="rId2" Type="http://schemas.openxmlformats.org/officeDocument/2006/relationships/slide" Target="../slides/slide92.xml"/><Relationship Id="rId1" Type="http://schemas.openxmlformats.org/officeDocument/2006/relationships/notesMaster" Target="../notesMasters/notesMaster1.xml"/><Relationship Id="rId6" Type="http://schemas.openxmlformats.org/officeDocument/2006/relationships/hyperlink" Target="https://www.nginx.com/blog/event-driven-data-management-microservices/?utm_source=introduction-to-microservices&amp;utm_medium=blog&amp;utm_campaign=Microservices" TargetMode="External"/><Relationship Id="rId5" Type="http://schemas.openxmlformats.org/officeDocument/2006/relationships/hyperlink" Target="https://www.nginx.com/blog/service-discovery-in-a-microservices-architecture/?utm_source=introduction-to-microservices&amp;utm_medium=blog&amp;utm_campaign=Microservices" TargetMode="External"/><Relationship Id="rId4" Type="http://schemas.openxmlformats.org/officeDocument/2006/relationships/hyperlink" Target="https://www.nginx.com/blog/building-microservices-inter-process-communication/?utm_source=introduction-to-microservices&amp;utm_medium=blog&amp;utm_campaign=Microservices"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Objective:</a:t>
            </a:r>
          </a:p>
          <a:p>
            <a:endParaRPr lang="en-US" altLang="zh-TW" dirty="0" smtClean="0"/>
          </a:p>
          <a:p>
            <a:r>
              <a:rPr lang="en-US" altLang="zh-TW" dirty="0" smtClean="0"/>
              <a:t>- Global</a:t>
            </a:r>
            <a:r>
              <a:rPr lang="en-US" altLang="zh-TW" baseline="0" dirty="0" smtClean="0"/>
              <a:t> view of </a:t>
            </a:r>
            <a:r>
              <a:rPr lang="en-US" altLang="zh-TW" baseline="0" dirty="0" err="1" smtClean="0"/>
              <a:t>Microservices</a:t>
            </a:r>
            <a:r>
              <a:rPr lang="en-US" altLang="zh-TW" baseline="0" dirty="0" smtClean="0"/>
              <a:t>, Why &amp; How (concept)</a:t>
            </a:r>
            <a:endParaRPr lang="zh-TW" altLang="en-US" dirty="0"/>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2</a:t>
            </a:fld>
            <a:endParaRPr lang="zh-TW" altLang="en-US"/>
          </a:p>
        </p:txBody>
      </p:sp>
    </p:spTree>
    <p:extLst>
      <p:ext uri="{BB962C8B-B14F-4D97-AF65-F5344CB8AC3E}">
        <p14:creationId xmlns:p14="http://schemas.microsoft.com/office/powerpoint/2010/main" val="25676511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微服務定義</a:t>
            </a:r>
            <a:r>
              <a:rPr lang="en-US" altLang="zh-TW" dirty="0" smtClean="0"/>
              <a:t>:</a:t>
            </a:r>
            <a:r>
              <a:rPr lang="zh-TW" altLang="en-US" dirty="0" smtClean="0"/>
              <a:t> 自主性 </a:t>
            </a:r>
            <a:r>
              <a:rPr lang="en-US" altLang="zh-TW" dirty="0" smtClean="0"/>
              <a:t>–</a:t>
            </a:r>
            <a:r>
              <a:rPr lang="zh-TW" altLang="en-US" dirty="0" smtClean="0"/>
              <a:t> 是指所有方面都能獨立自主，包含開發到部屬整個流程。理論上每個服務都應該讓負責的團隊決定所有事情，透過 </a:t>
            </a:r>
            <a:r>
              <a:rPr lang="en-US" altLang="zh-TW" dirty="0" smtClean="0"/>
              <a:t>API</a:t>
            </a:r>
            <a:r>
              <a:rPr lang="zh-TW" altLang="en-US" dirty="0" smtClean="0"/>
              <a:t> 與 </a:t>
            </a:r>
            <a:r>
              <a:rPr lang="en-US" altLang="zh-TW" dirty="0" smtClean="0"/>
              <a:t>CI</a:t>
            </a:r>
            <a:r>
              <a:rPr lang="zh-TW" altLang="en-US" dirty="0" smtClean="0"/>
              <a:t> </a:t>
            </a:r>
            <a:r>
              <a:rPr lang="en-US" altLang="zh-TW" dirty="0" smtClean="0"/>
              <a:t>/</a:t>
            </a:r>
            <a:r>
              <a:rPr lang="zh-TW" altLang="en-US" dirty="0" smtClean="0"/>
              <a:t> </a:t>
            </a:r>
            <a:r>
              <a:rPr lang="en-US" altLang="zh-TW" dirty="0" smtClean="0"/>
              <a:t>CD</a:t>
            </a:r>
            <a:r>
              <a:rPr lang="zh-TW" altLang="en-US" dirty="0" smtClean="0"/>
              <a:t> 等流程，確保能跟其他服務順利整合。</a:t>
            </a:r>
            <a:endParaRPr lang="zh-TW" altLang="en-US" dirty="0"/>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3</a:t>
            </a:fld>
            <a:endParaRPr lang="zh-TW" altLang="en-US"/>
          </a:p>
        </p:txBody>
      </p:sp>
    </p:spTree>
    <p:extLst>
      <p:ext uri="{BB962C8B-B14F-4D97-AF65-F5344CB8AC3E}">
        <p14:creationId xmlns:p14="http://schemas.microsoft.com/office/powerpoint/2010/main" val="21214927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https://getkong.org/about/</a:t>
            </a:r>
            <a:endParaRPr lang="zh-TW" altLang="en-US" dirty="0"/>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22</a:t>
            </a:fld>
            <a:endParaRPr lang="zh-TW" altLang="en-US"/>
          </a:p>
        </p:txBody>
      </p:sp>
    </p:spTree>
    <p:extLst>
      <p:ext uri="{BB962C8B-B14F-4D97-AF65-F5344CB8AC3E}">
        <p14:creationId xmlns:p14="http://schemas.microsoft.com/office/powerpoint/2010/main" val="21774242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https://jwt.io/introduction/</a:t>
            </a:r>
            <a:endParaRPr lang="zh-TW" altLang="en-US" dirty="0"/>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83</a:t>
            </a:fld>
            <a:endParaRPr lang="zh-TW" altLang="en-US"/>
          </a:p>
        </p:txBody>
      </p:sp>
    </p:spTree>
    <p:extLst>
      <p:ext uri="{BB962C8B-B14F-4D97-AF65-F5344CB8AC3E}">
        <p14:creationId xmlns:p14="http://schemas.microsoft.com/office/powerpoint/2010/main" val="20571889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fontAlgn="base"/>
            <a:r>
              <a:rPr lang="en-US" altLang="zh-TW" sz="1200" b="1" i="1" kern="1200" dirty="0" smtClean="0">
                <a:solidFill>
                  <a:schemeClr val="tx1"/>
                </a:solidFill>
                <a:effectLst/>
                <a:latin typeface="+mn-lt"/>
                <a:ea typeface="+mn-ea"/>
                <a:cs typeface="+mn-cs"/>
              </a:rPr>
              <a:t>https://www.nginx.com/blog/introduction-to-microservices/?utm_source=service-discovery-in-a-microservices-architecture&amp;utm_medium=blog&amp;utm_campaign=Microservices</a:t>
            </a:r>
          </a:p>
          <a:p>
            <a:pPr fontAlgn="base"/>
            <a:endParaRPr lang="en-US" altLang="zh-TW" sz="1200" b="1" i="1" kern="1200" dirty="0" smtClean="0">
              <a:solidFill>
                <a:schemeClr val="tx1"/>
              </a:solidFill>
              <a:effectLst/>
              <a:latin typeface="+mn-lt"/>
              <a:ea typeface="+mn-ea"/>
              <a:cs typeface="+mn-cs"/>
            </a:endParaRPr>
          </a:p>
          <a:p>
            <a:pPr fontAlgn="base"/>
            <a:r>
              <a:rPr lang="en-US" altLang="zh-TW" sz="1200" b="1" i="1" kern="1200" dirty="0" smtClean="0">
                <a:solidFill>
                  <a:schemeClr val="tx1"/>
                </a:solidFill>
                <a:effectLst/>
                <a:latin typeface="+mn-lt"/>
                <a:ea typeface="+mn-ea"/>
                <a:cs typeface="+mn-cs"/>
              </a:rPr>
              <a:t>Editor’s note</a:t>
            </a:r>
            <a:r>
              <a:rPr lang="en-US" altLang="zh-TW" sz="1200" b="0" i="1" kern="1200" dirty="0" smtClean="0">
                <a:solidFill>
                  <a:schemeClr val="tx1"/>
                </a:solidFill>
                <a:effectLst/>
                <a:latin typeface="+mn-lt"/>
                <a:ea typeface="+mn-ea"/>
                <a:cs typeface="+mn-cs"/>
              </a:rPr>
              <a:t> – This seven-part series of articles is now complete:</a:t>
            </a:r>
            <a:endParaRPr lang="en-US" altLang="zh-TW" sz="1200" b="0" i="0" kern="1200" dirty="0" smtClean="0">
              <a:solidFill>
                <a:schemeClr val="tx1"/>
              </a:solidFill>
              <a:effectLst/>
              <a:latin typeface="+mn-lt"/>
              <a:ea typeface="+mn-ea"/>
              <a:cs typeface="+mn-cs"/>
            </a:endParaRPr>
          </a:p>
          <a:p>
            <a:pPr fontAlgn="base"/>
            <a:r>
              <a:rPr lang="en-US" altLang="zh-TW" sz="1200" b="0" i="1" kern="1200" dirty="0" smtClean="0">
                <a:solidFill>
                  <a:schemeClr val="tx1"/>
                </a:solidFill>
                <a:effectLst/>
                <a:latin typeface="+mn-lt"/>
                <a:ea typeface="+mn-ea"/>
                <a:cs typeface="+mn-cs"/>
              </a:rPr>
              <a:t>Introduction to </a:t>
            </a:r>
            <a:r>
              <a:rPr lang="en-US" altLang="zh-TW" sz="1200" b="0" i="1" kern="1200" dirty="0" err="1" smtClean="0">
                <a:solidFill>
                  <a:schemeClr val="tx1"/>
                </a:solidFill>
                <a:effectLst/>
                <a:latin typeface="+mn-lt"/>
                <a:ea typeface="+mn-ea"/>
                <a:cs typeface="+mn-cs"/>
              </a:rPr>
              <a:t>Microservices</a:t>
            </a:r>
            <a:r>
              <a:rPr lang="en-US" altLang="zh-TW" sz="1200" b="0" i="1" kern="1200" dirty="0" smtClean="0">
                <a:solidFill>
                  <a:schemeClr val="tx1"/>
                </a:solidFill>
                <a:effectLst/>
                <a:latin typeface="+mn-lt"/>
                <a:ea typeface="+mn-ea"/>
                <a:cs typeface="+mn-cs"/>
              </a:rPr>
              <a:t> (this article)</a:t>
            </a:r>
          </a:p>
          <a:p>
            <a:pPr fontAlgn="base"/>
            <a:r>
              <a:rPr lang="en-US" altLang="zh-TW" sz="1200" b="0" i="1" u="none" strike="noStrike" kern="1200" dirty="0" smtClean="0">
                <a:solidFill>
                  <a:schemeClr val="tx1"/>
                </a:solidFill>
                <a:effectLst/>
                <a:latin typeface="+mn-lt"/>
                <a:ea typeface="+mn-ea"/>
                <a:cs typeface="+mn-cs"/>
                <a:hlinkClick r:id="rId3"/>
              </a:rPr>
              <a:t>Building </a:t>
            </a:r>
            <a:r>
              <a:rPr lang="en-US" altLang="zh-TW" sz="1200" b="0" i="1" u="none" strike="noStrike" kern="1200" dirty="0" err="1" smtClean="0">
                <a:solidFill>
                  <a:schemeClr val="tx1"/>
                </a:solidFill>
                <a:effectLst/>
                <a:latin typeface="+mn-lt"/>
                <a:ea typeface="+mn-ea"/>
                <a:cs typeface="+mn-cs"/>
                <a:hlinkClick r:id="rId3"/>
              </a:rPr>
              <a:t>Microservices</a:t>
            </a:r>
            <a:r>
              <a:rPr lang="en-US" altLang="zh-TW" sz="1200" b="0" i="1" u="none" strike="noStrike" kern="1200" dirty="0" smtClean="0">
                <a:solidFill>
                  <a:schemeClr val="tx1"/>
                </a:solidFill>
                <a:effectLst/>
                <a:latin typeface="+mn-lt"/>
                <a:ea typeface="+mn-ea"/>
                <a:cs typeface="+mn-cs"/>
                <a:hlinkClick r:id="rId3"/>
              </a:rPr>
              <a:t>: Using an API Gateway</a:t>
            </a:r>
            <a:endParaRPr lang="en-US" altLang="zh-TW" sz="1200" b="0" i="1" kern="1200" dirty="0" smtClean="0">
              <a:solidFill>
                <a:schemeClr val="tx1"/>
              </a:solidFill>
              <a:effectLst/>
              <a:latin typeface="+mn-lt"/>
              <a:ea typeface="+mn-ea"/>
              <a:cs typeface="+mn-cs"/>
            </a:endParaRPr>
          </a:p>
          <a:p>
            <a:pPr fontAlgn="base"/>
            <a:r>
              <a:rPr lang="en-US" altLang="zh-TW" sz="1200" b="0" i="1" u="none" strike="noStrike" kern="1200" dirty="0" smtClean="0">
                <a:solidFill>
                  <a:schemeClr val="tx1"/>
                </a:solidFill>
                <a:effectLst/>
                <a:latin typeface="+mn-lt"/>
                <a:ea typeface="+mn-ea"/>
                <a:cs typeface="+mn-cs"/>
                <a:hlinkClick r:id="rId4"/>
              </a:rPr>
              <a:t>Building </a:t>
            </a:r>
            <a:r>
              <a:rPr lang="en-US" altLang="zh-TW" sz="1200" b="0" i="1" u="none" strike="noStrike" kern="1200" dirty="0" err="1" smtClean="0">
                <a:solidFill>
                  <a:schemeClr val="tx1"/>
                </a:solidFill>
                <a:effectLst/>
                <a:latin typeface="+mn-lt"/>
                <a:ea typeface="+mn-ea"/>
                <a:cs typeface="+mn-cs"/>
                <a:hlinkClick r:id="rId4"/>
              </a:rPr>
              <a:t>Microservices</a:t>
            </a:r>
            <a:r>
              <a:rPr lang="en-US" altLang="zh-TW" sz="1200" b="0" i="1" u="none" strike="noStrike" kern="1200" dirty="0" smtClean="0">
                <a:solidFill>
                  <a:schemeClr val="tx1"/>
                </a:solidFill>
                <a:effectLst/>
                <a:latin typeface="+mn-lt"/>
                <a:ea typeface="+mn-ea"/>
                <a:cs typeface="+mn-cs"/>
                <a:hlinkClick r:id="rId4"/>
              </a:rPr>
              <a:t>: Inter-Process Communication in a </a:t>
            </a:r>
            <a:r>
              <a:rPr lang="en-US" altLang="zh-TW" sz="1200" b="0" i="1" u="none" strike="noStrike" kern="1200" dirty="0" err="1" smtClean="0">
                <a:solidFill>
                  <a:schemeClr val="tx1"/>
                </a:solidFill>
                <a:effectLst/>
                <a:latin typeface="+mn-lt"/>
                <a:ea typeface="+mn-ea"/>
                <a:cs typeface="+mn-cs"/>
                <a:hlinkClick r:id="rId4"/>
              </a:rPr>
              <a:t>Microservices</a:t>
            </a:r>
            <a:r>
              <a:rPr lang="en-US" altLang="zh-TW" sz="1200" b="0" i="1" u="none" strike="noStrike" kern="1200" dirty="0" smtClean="0">
                <a:solidFill>
                  <a:schemeClr val="tx1"/>
                </a:solidFill>
                <a:effectLst/>
                <a:latin typeface="+mn-lt"/>
                <a:ea typeface="+mn-ea"/>
                <a:cs typeface="+mn-cs"/>
                <a:hlinkClick r:id="rId4"/>
              </a:rPr>
              <a:t> Architecture</a:t>
            </a:r>
            <a:endParaRPr lang="en-US" altLang="zh-TW" sz="1200" b="0" i="1" kern="1200" dirty="0" smtClean="0">
              <a:solidFill>
                <a:schemeClr val="tx1"/>
              </a:solidFill>
              <a:effectLst/>
              <a:latin typeface="+mn-lt"/>
              <a:ea typeface="+mn-ea"/>
              <a:cs typeface="+mn-cs"/>
            </a:endParaRPr>
          </a:p>
          <a:p>
            <a:pPr fontAlgn="base"/>
            <a:r>
              <a:rPr lang="en-US" altLang="zh-TW" sz="1200" b="0" i="1" u="none" strike="noStrike" kern="1200" dirty="0" smtClean="0">
                <a:solidFill>
                  <a:schemeClr val="tx1"/>
                </a:solidFill>
                <a:effectLst/>
                <a:latin typeface="+mn-lt"/>
                <a:ea typeface="+mn-ea"/>
                <a:cs typeface="+mn-cs"/>
                <a:hlinkClick r:id="rId5"/>
              </a:rPr>
              <a:t>Service Discovery in a </a:t>
            </a:r>
            <a:r>
              <a:rPr lang="en-US" altLang="zh-TW" sz="1200" b="0" i="1" u="none" strike="noStrike" kern="1200" dirty="0" err="1" smtClean="0">
                <a:solidFill>
                  <a:schemeClr val="tx1"/>
                </a:solidFill>
                <a:effectLst/>
                <a:latin typeface="+mn-lt"/>
                <a:ea typeface="+mn-ea"/>
                <a:cs typeface="+mn-cs"/>
                <a:hlinkClick r:id="rId5"/>
              </a:rPr>
              <a:t>Microservices</a:t>
            </a:r>
            <a:r>
              <a:rPr lang="en-US" altLang="zh-TW" sz="1200" b="0" i="1" u="none" strike="noStrike" kern="1200" dirty="0" smtClean="0">
                <a:solidFill>
                  <a:schemeClr val="tx1"/>
                </a:solidFill>
                <a:effectLst/>
                <a:latin typeface="+mn-lt"/>
                <a:ea typeface="+mn-ea"/>
                <a:cs typeface="+mn-cs"/>
                <a:hlinkClick r:id="rId5"/>
              </a:rPr>
              <a:t> Architecture</a:t>
            </a:r>
            <a:endParaRPr lang="en-US" altLang="zh-TW" sz="1200" b="0" i="1" kern="1200" dirty="0" smtClean="0">
              <a:solidFill>
                <a:schemeClr val="tx1"/>
              </a:solidFill>
              <a:effectLst/>
              <a:latin typeface="+mn-lt"/>
              <a:ea typeface="+mn-ea"/>
              <a:cs typeface="+mn-cs"/>
            </a:endParaRPr>
          </a:p>
          <a:p>
            <a:pPr fontAlgn="base"/>
            <a:r>
              <a:rPr lang="en-US" altLang="zh-TW" sz="1200" b="0" i="1" u="none" strike="noStrike" kern="1200" dirty="0" smtClean="0">
                <a:solidFill>
                  <a:schemeClr val="tx1"/>
                </a:solidFill>
                <a:effectLst/>
                <a:latin typeface="+mn-lt"/>
                <a:ea typeface="+mn-ea"/>
                <a:cs typeface="+mn-cs"/>
                <a:hlinkClick r:id="rId6"/>
              </a:rPr>
              <a:t>Event-Driven Data Management for </a:t>
            </a:r>
            <a:r>
              <a:rPr lang="en-US" altLang="zh-TW" sz="1200" b="0" i="1" u="none" strike="noStrike" kern="1200" dirty="0" err="1" smtClean="0">
                <a:solidFill>
                  <a:schemeClr val="tx1"/>
                </a:solidFill>
                <a:effectLst/>
                <a:latin typeface="+mn-lt"/>
                <a:ea typeface="+mn-ea"/>
                <a:cs typeface="+mn-cs"/>
                <a:hlinkClick r:id="rId6"/>
              </a:rPr>
              <a:t>Microservices</a:t>
            </a:r>
            <a:endParaRPr lang="en-US" altLang="zh-TW" sz="1200" b="0" i="1" kern="1200" dirty="0" smtClean="0">
              <a:solidFill>
                <a:schemeClr val="tx1"/>
              </a:solidFill>
              <a:effectLst/>
              <a:latin typeface="+mn-lt"/>
              <a:ea typeface="+mn-ea"/>
              <a:cs typeface="+mn-cs"/>
            </a:endParaRPr>
          </a:p>
          <a:p>
            <a:pPr fontAlgn="base"/>
            <a:r>
              <a:rPr lang="en-US" altLang="zh-TW" sz="1200" b="0" i="1" u="none" strike="noStrike" kern="1200" dirty="0" smtClean="0">
                <a:solidFill>
                  <a:schemeClr val="tx1"/>
                </a:solidFill>
                <a:effectLst/>
                <a:latin typeface="+mn-lt"/>
                <a:ea typeface="+mn-ea"/>
                <a:cs typeface="+mn-cs"/>
                <a:hlinkClick r:id="rId7"/>
              </a:rPr>
              <a:t>Choosing a </a:t>
            </a:r>
            <a:r>
              <a:rPr lang="en-US" altLang="zh-TW" sz="1200" b="0" i="1" u="none" strike="noStrike" kern="1200" dirty="0" err="1" smtClean="0">
                <a:solidFill>
                  <a:schemeClr val="tx1"/>
                </a:solidFill>
                <a:effectLst/>
                <a:latin typeface="+mn-lt"/>
                <a:ea typeface="+mn-ea"/>
                <a:cs typeface="+mn-cs"/>
                <a:hlinkClick r:id="rId7"/>
              </a:rPr>
              <a:t>Microservices</a:t>
            </a:r>
            <a:r>
              <a:rPr lang="en-US" altLang="zh-TW" sz="1200" b="0" i="1" u="none" strike="noStrike" kern="1200" dirty="0" smtClean="0">
                <a:solidFill>
                  <a:schemeClr val="tx1"/>
                </a:solidFill>
                <a:effectLst/>
                <a:latin typeface="+mn-lt"/>
                <a:ea typeface="+mn-ea"/>
                <a:cs typeface="+mn-cs"/>
                <a:hlinkClick r:id="rId7"/>
              </a:rPr>
              <a:t> Deployment Strategy</a:t>
            </a:r>
            <a:endParaRPr lang="en-US" altLang="zh-TW" sz="1200" b="0" i="1" kern="1200" dirty="0" smtClean="0">
              <a:solidFill>
                <a:schemeClr val="tx1"/>
              </a:solidFill>
              <a:effectLst/>
              <a:latin typeface="+mn-lt"/>
              <a:ea typeface="+mn-ea"/>
              <a:cs typeface="+mn-cs"/>
            </a:endParaRPr>
          </a:p>
          <a:p>
            <a:pPr fontAlgn="base"/>
            <a:r>
              <a:rPr lang="en-US" altLang="zh-TW" sz="1200" b="0" i="1" u="none" strike="noStrike" kern="1200" dirty="0" smtClean="0">
                <a:solidFill>
                  <a:schemeClr val="tx1"/>
                </a:solidFill>
                <a:effectLst/>
                <a:latin typeface="+mn-lt"/>
                <a:ea typeface="+mn-ea"/>
                <a:cs typeface="+mn-cs"/>
                <a:hlinkClick r:id="rId8"/>
              </a:rPr>
              <a:t>Refactoring a Monolith into </a:t>
            </a:r>
            <a:r>
              <a:rPr lang="en-US" altLang="zh-TW" sz="1200" b="0" i="1" u="none" strike="noStrike" kern="1200" dirty="0" err="1" smtClean="0">
                <a:solidFill>
                  <a:schemeClr val="tx1"/>
                </a:solidFill>
                <a:effectLst/>
                <a:latin typeface="+mn-lt"/>
                <a:ea typeface="+mn-ea"/>
                <a:cs typeface="+mn-cs"/>
                <a:hlinkClick r:id="rId8"/>
              </a:rPr>
              <a:t>Microservices</a:t>
            </a:r>
            <a:endParaRPr lang="en-US" altLang="zh-TW" sz="1200" b="0" i="1" kern="1200" dirty="0" smtClean="0">
              <a:solidFill>
                <a:schemeClr val="tx1"/>
              </a:solidFill>
              <a:effectLst/>
              <a:latin typeface="+mn-lt"/>
              <a:ea typeface="+mn-ea"/>
              <a:cs typeface="+mn-cs"/>
            </a:endParaRPr>
          </a:p>
          <a:p>
            <a:endParaRPr lang="zh-TW" altLang="en-US" dirty="0"/>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92</a:t>
            </a:fld>
            <a:endParaRPr lang="zh-TW" altLang="en-US"/>
          </a:p>
        </p:txBody>
      </p:sp>
    </p:spTree>
    <p:extLst>
      <p:ext uri="{BB962C8B-B14F-4D97-AF65-F5344CB8AC3E}">
        <p14:creationId xmlns:p14="http://schemas.microsoft.com/office/powerpoint/2010/main" val="20233969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標題投影片">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zh-TW" altLang="en-US" smtClean="0"/>
              <a:t>按一下以編輯母片標題樣式</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zh-TW" altLang="en-US" smtClean="0"/>
              <a:t>按一下以編輯母片副標題樣式</a:t>
            </a:r>
            <a:endParaRPr lang="en-US" dirty="0"/>
          </a:p>
        </p:txBody>
      </p:sp>
      <p:sp>
        <p:nvSpPr>
          <p:cNvPr id="4" name="Date Placeholder 3"/>
          <p:cNvSpPr>
            <a:spLocks noGrp="1"/>
          </p:cNvSpPr>
          <p:nvPr>
            <p:ph type="dt" sz="half" idx="10"/>
          </p:nvPr>
        </p:nvSpPr>
        <p:spPr/>
        <p:txBody>
          <a:bodyPr/>
          <a:lstStyle/>
          <a:p>
            <a:fld id="{036662CF-C7B0-4E0D-A8EF-6C346E54F2F8}" type="datetimeFigureOut">
              <a:rPr lang="zh-TW" altLang="en-US" smtClean="0"/>
              <a:t>2016/12/28</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6363B49B-A0C9-4CB9-A0F4-4D87265CD80D}" type="slidenum">
              <a:rPr lang="zh-TW" altLang="en-US" smtClean="0"/>
              <a:t>‹#›</a:t>
            </a:fld>
            <a:endParaRPr lang="zh-TW" alt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39122245"/>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mtClean="0"/>
              <a:t>按一下以編輯母片標題樣式</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10"/>
          </p:nvPr>
        </p:nvSpPr>
        <p:spPr/>
        <p:txBody>
          <a:bodyPr/>
          <a:lstStyle/>
          <a:p>
            <a:fld id="{036662CF-C7B0-4E0D-A8EF-6C346E54F2F8}" type="datetimeFigureOut">
              <a:rPr lang="zh-TW" altLang="en-US" smtClean="0"/>
              <a:t>2016/12/28</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6363B49B-A0C9-4CB9-A0F4-4D87265CD80D}" type="slidenum">
              <a:rPr lang="zh-TW" altLang="en-US" smtClean="0"/>
              <a:t>‹#›</a:t>
            </a:fld>
            <a:endParaRPr lang="zh-TW" altLang="en-US"/>
          </a:p>
        </p:txBody>
      </p:sp>
    </p:spTree>
    <p:extLst>
      <p:ext uri="{BB962C8B-B14F-4D97-AF65-F5344CB8AC3E}">
        <p14:creationId xmlns:p14="http://schemas.microsoft.com/office/powerpoint/2010/main" val="3955207331"/>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直排標題及文字">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zh-TW" altLang="en-US" smtClean="0"/>
              <a:t>按一下以編輯母片標題樣式</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10"/>
          </p:nvPr>
        </p:nvSpPr>
        <p:spPr/>
        <p:txBody>
          <a:bodyPr/>
          <a:lstStyle/>
          <a:p>
            <a:fld id="{036662CF-C7B0-4E0D-A8EF-6C346E54F2F8}" type="datetimeFigureOut">
              <a:rPr lang="zh-TW" altLang="en-US" smtClean="0"/>
              <a:t>2016/12/28</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6363B49B-A0C9-4CB9-A0F4-4D87265CD80D}" type="slidenum">
              <a:rPr lang="zh-TW" altLang="en-US" smtClean="0"/>
              <a:t>‹#›</a:t>
            </a:fld>
            <a:endParaRPr lang="zh-TW" altLang="en-US"/>
          </a:p>
        </p:txBody>
      </p:sp>
    </p:spTree>
    <p:extLst>
      <p:ext uri="{BB962C8B-B14F-4D97-AF65-F5344CB8AC3E}">
        <p14:creationId xmlns:p14="http://schemas.microsoft.com/office/powerpoint/2010/main" val="1440488782"/>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454892" y="481158"/>
            <a:ext cx="1408078" cy="300619"/>
          </a:xfrm>
          <a:prstGeom prst="rect">
            <a:avLst/>
          </a:prstGeom>
        </p:spPr>
      </p:pic>
      <p:sp>
        <p:nvSpPr>
          <p:cNvPr id="12" name="Freeform 11"/>
          <p:cNvSpPr>
            <a:spLocks noEditPoints="1"/>
          </p:cNvSpPr>
          <p:nvPr userDrawn="1"/>
        </p:nvSpPr>
        <p:spPr bwMode="black">
          <a:xfrm>
            <a:off x="2095548" y="2425049"/>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00BCF2"/>
          </a:solidFill>
          <a:ln>
            <a:noFill/>
          </a:ln>
        </p:spPr>
        <p:txBody>
          <a:bodyPr vert="horz" wrap="square" lIns="89642" tIns="44821" rIns="89642" bIns="44821" numCol="1" anchor="t" anchorCtr="0" compatLnSpc="1">
            <a:prstTxWarp prst="textNoShape">
              <a:avLst/>
            </a:prstTxWarp>
          </a:bodyPr>
          <a:lstStyle/>
          <a:p>
            <a:endParaRPr lang="en-US" sz="1765"/>
          </a:p>
        </p:txBody>
      </p:sp>
    </p:spTree>
    <p:extLst>
      <p:ext uri="{BB962C8B-B14F-4D97-AF65-F5344CB8AC3E}">
        <p14:creationId xmlns:p14="http://schemas.microsoft.com/office/powerpoint/2010/main" val="9751530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 Microsoft">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8" name="Title 1"/>
          <p:cNvSpPr>
            <a:spLocks noGrp="1"/>
          </p:cNvSpPr>
          <p:nvPr>
            <p:ph type="title" hasCustomPrompt="1"/>
          </p:nvPr>
        </p:nvSpPr>
        <p:spPr>
          <a:xfrm>
            <a:off x="269302" y="2084187"/>
            <a:ext cx="9860610"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302" y="3878574"/>
            <a:ext cx="9860611"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
        <p:nvSpPr>
          <p:cNvPr id="7" name="Text Placeholder 2"/>
          <p:cNvSpPr>
            <a:spLocks noGrp="1"/>
          </p:cNvSpPr>
          <p:nvPr>
            <p:ph type="body" sz="quarter" idx="13" hasCustomPrompt="1"/>
          </p:nvPr>
        </p:nvSpPr>
        <p:spPr>
          <a:xfrm>
            <a:off x="8337063" y="301617"/>
            <a:ext cx="3584143"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
        <p:nvSpPr>
          <p:cNvPr id="8" name="TextBox 7"/>
          <p:cNvSpPr txBox="1"/>
          <p:nvPr userDrawn="1"/>
        </p:nvSpPr>
        <p:spPr>
          <a:xfrm>
            <a:off x="283308" y="5954047"/>
            <a:ext cx="1862846" cy="615609"/>
          </a:xfrm>
          <a:prstGeom prst="rect">
            <a:avLst/>
          </a:prstGeom>
          <a:noFill/>
        </p:spPr>
        <p:txBody>
          <a:bodyPr wrap="none" lIns="179285" tIns="143428" rIns="179285" bIns="143428" rtlCol="0">
            <a:spAutoFit/>
          </a:bodyPr>
          <a:lstStyle/>
          <a:p>
            <a:pPr>
              <a:lnSpc>
                <a:spcPct val="90000"/>
              </a:lnSpc>
              <a:spcAft>
                <a:spcPts val="588"/>
              </a:spcAft>
            </a:pPr>
            <a:r>
              <a:rPr lang="en-US" sz="2353"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20769362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 Build">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8" name="Title 1"/>
          <p:cNvSpPr>
            <a:spLocks noGrp="1"/>
          </p:cNvSpPr>
          <p:nvPr>
            <p:ph type="title" hasCustomPrompt="1"/>
          </p:nvPr>
        </p:nvSpPr>
        <p:spPr>
          <a:xfrm>
            <a:off x="269302" y="2084187"/>
            <a:ext cx="9860610"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302" y="3878574"/>
            <a:ext cx="9860611"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7" name="Text Placeholder 2"/>
          <p:cNvSpPr>
            <a:spLocks noGrp="1"/>
          </p:cNvSpPr>
          <p:nvPr>
            <p:ph type="body" sz="quarter" idx="13" hasCustomPrompt="1"/>
          </p:nvPr>
        </p:nvSpPr>
        <p:spPr>
          <a:xfrm>
            <a:off x="8337063" y="301617"/>
            <a:ext cx="3584143"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
        <p:nvSpPr>
          <p:cNvPr id="8" name="Freeform 7"/>
          <p:cNvSpPr>
            <a:spLocks noChangeAspect="1" noEditPoints="1"/>
          </p:cNvSpPr>
          <p:nvPr userDrawn="1"/>
        </p:nvSpPr>
        <p:spPr bwMode="black">
          <a:xfrm>
            <a:off x="448212" y="481157"/>
            <a:ext cx="1214650" cy="30482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9" name="TextBox 8"/>
          <p:cNvSpPr txBox="1"/>
          <p:nvPr userDrawn="1"/>
        </p:nvSpPr>
        <p:spPr>
          <a:xfrm>
            <a:off x="283308" y="5954047"/>
            <a:ext cx="1862846" cy="615609"/>
          </a:xfrm>
          <a:prstGeom prst="rect">
            <a:avLst/>
          </a:prstGeom>
          <a:noFill/>
        </p:spPr>
        <p:txBody>
          <a:bodyPr wrap="none" lIns="179285" tIns="143428" rIns="179285" bIns="143428" rtlCol="0">
            <a:spAutoFit/>
          </a:bodyPr>
          <a:lstStyle/>
          <a:p>
            <a:pPr>
              <a:lnSpc>
                <a:spcPct val="90000"/>
              </a:lnSpc>
              <a:spcAft>
                <a:spcPts val="588"/>
              </a:spcAft>
            </a:pPr>
            <a:r>
              <a:rPr lang="en-US" sz="2353"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20800220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2055306"/>
          </a:xfrm>
        </p:spPr>
        <p:txBody>
          <a:bodyPr/>
          <a:lstStyle>
            <a:lvl1pPr marL="0" indent="0">
              <a:buNone/>
              <a:defRPr>
                <a:gradFill>
                  <a:gsLst>
                    <a:gs pos="1250">
                      <a:schemeClr val="tx1"/>
                    </a:gs>
                    <a:gs pos="99000">
                      <a:schemeClr val="tx1"/>
                    </a:gs>
                  </a:gsLst>
                  <a:lin ang="5400000" scaled="0"/>
                </a:gradFill>
              </a:defRPr>
            </a:lvl1pPr>
            <a:lvl2pPr marL="0" indent="0">
              <a:buFontTx/>
              <a:buNone/>
              <a:defRPr sz="2353"/>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56589120"/>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8911124"/>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3393"/>
          </a:xfrm>
        </p:spPr>
        <p:txBody>
          <a:bodyPr wrap="square">
            <a:spAutoFit/>
          </a:bodyPr>
          <a:lstStyle>
            <a:lvl1pPr marL="0" indent="0">
              <a:spcBef>
                <a:spcPts val="1200"/>
              </a:spcBef>
              <a:buClr>
                <a:schemeClr val="tx1"/>
              </a:buClr>
              <a:buFont typeface="Wingdings" pitchFamily="2" charset="2"/>
              <a:buNone/>
              <a:defRPr sz="3137"/>
            </a:lvl1pPr>
            <a:lvl2pPr marL="0" indent="0">
              <a:buNone/>
              <a:defRPr sz="2353"/>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3393"/>
          </a:xfrm>
        </p:spPr>
        <p:txBody>
          <a:bodyPr wrap="square">
            <a:spAutoFit/>
          </a:bodyPr>
          <a:lstStyle>
            <a:lvl1pPr marL="0" indent="0">
              <a:spcBef>
                <a:spcPts val="1200"/>
              </a:spcBef>
              <a:buClr>
                <a:schemeClr val="tx1"/>
              </a:buClr>
              <a:buFont typeface="Wingdings" pitchFamily="2" charset="2"/>
              <a:buNone/>
              <a:defRPr sz="3137"/>
            </a:lvl1pPr>
            <a:lvl2pPr marL="0" indent="0">
              <a:buNone/>
              <a:defRPr sz="2353"/>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59316822"/>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3957033"/>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47706819"/>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zh-TW" altLang="en-US" smtClean="0"/>
              <a:t>按一下以編輯母片標題樣式</a:t>
            </a:r>
            <a:endParaRPr lang="en-US" dirty="0"/>
          </a:p>
        </p:txBody>
      </p:sp>
      <p:sp>
        <p:nvSpPr>
          <p:cNvPr id="3" name="Content Placeholder 2"/>
          <p:cNvSpPr>
            <a:spLocks noGrp="1"/>
          </p:cNvSpPr>
          <p:nvPr>
            <p:ph idx="1"/>
          </p:nvPr>
        </p:nvSpPr>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10"/>
          </p:nvPr>
        </p:nvSpPr>
        <p:spPr/>
        <p:txBody>
          <a:bodyPr/>
          <a:lstStyle/>
          <a:p>
            <a:fld id="{036662CF-C7B0-4E0D-A8EF-6C346E54F2F8}" type="datetimeFigureOut">
              <a:rPr lang="zh-TW" altLang="en-US" smtClean="0"/>
              <a:t>2016/12/28</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6363B49B-A0C9-4CB9-A0F4-4D87265CD80D}" type="slidenum">
              <a:rPr lang="zh-TW" altLang="en-US" smtClean="0"/>
              <a:t>‹#›</a:t>
            </a:fld>
            <a:endParaRPr lang="zh-TW" altLang="en-US"/>
          </a:p>
        </p:txBody>
      </p:sp>
    </p:spTree>
    <p:extLst>
      <p:ext uri="{BB962C8B-B14F-4D97-AF65-F5344CB8AC3E}">
        <p14:creationId xmlns:p14="http://schemas.microsoft.com/office/powerpoint/2010/main" val="63505791"/>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079784" y="2906011"/>
            <a:ext cx="10034748" cy="89966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158300510"/>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1186356"/>
            <a:ext cx="8964248" cy="1158793"/>
          </a:xfrm>
          <a:noFill/>
        </p:spPr>
        <p:txBody>
          <a:bodyPr wrap="square" tIns="91440" bIns="91440" anchor="t" anchorCtr="0">
            <a:spAutoFit/>
          </a:bodyPr>
          <a:lstStyle>
            <a:lvl1pPr>
              <a:defRPr sz="7058" spc="-98" baseline="0">
                <a:gradFill>
                  <a:gsLst>
                    <a:gs pos="6195">
                      <a:schemeClr val="tx1"/>
                    </a:gs>
                    <a:gs pos="24779">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8964247" cy="724246"/>
          </a:xfrm>
          <a:noFill/>
        </p:spPr>
        <p:txBody>
          <a:bodyPr wrap="square" lIns="182880" tIns="146304" rIns="182880" bIns="146304">
            <a:spAutoFit/>
          </a:bodyPr>
          <a:lstStyle>
            <a:lvl1pPr marL="0" indent="0">
              <a:spcBef>
                <a:spcPts val="0"/>
              </a:spcBef>
              <a:buNone/>
              <a:defRPr sz="3137" spc="0" baseline="0">
                <a:gradFill>
                  <a:gsLst>
                    <a:gs pos="6195">
                      <a:schemeClr val="tx1"/>
                    </a:gs>
                    <a:gs pos="24779">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7326418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964247"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41853821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10950303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21239">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10240298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50-50 Right Photo Layou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dpi="0" rotWithShape="1">
            <a:blip r:embed="rId2"/>
            <a:srcRect/>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65099589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1857320213"/>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8554913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Accent Color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731980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81509681"/>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章節標題">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latin typeface="微軟正黑體" panose="020B0604030504040204" pitchFamily="34" charset="-120"/>
                <a:ea typeface="微軟正黑體" panose="020B0604030504040204" pitchFamily="34" charset="-120"/>
              </a:defRPr>
            </a:lvl1pPr>
          </a:lstStyle>
          <a:p>
            <a:r>
              <a:rPr lang="zh-TW" altLang="en-US" dirty="0" smtClean="0"/>
              <a:t>按一下以編輯母片標題樣式</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微軟正黑體" panose="020B0604030504040204" pitchFamily="34" charset="-120"/>
                <a:ea typeface="微軟正黑體" panose="020B0604030504040204" pitchFamily="34" charset="-12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smtClean="0"/>
              <a:t>編輯母片文字樣式</a:t>
            </a:r>
          </a:p>
        </p:txBody>
      </p:sp>
      <p:sp>
        <p:nvSpPr>
          <p:cNvPr id="4" name="Date Placeholder 3"/>
          <p:cNvSpPr>
            <a:spLocks noGrp="1"/>
          </p:cNvSpPr>
          <p:nvPr>
            <p:ph type="dt" sz="half" idx="10"/>
          </p:nvPr>
        </p:nvSpPr>
        <p:spPr/>
        <p:txBody>
          <a:bodyPr/>
          <a:lstStyle>
            <a:lvl1pPr>
              <a:defRPr>
                <a:latin typeface="微軟正黑體" panose="020B0604030504040204" pitchFamily="34" charset="-120"/>
                <a:ea typeface="微軟正黑體" panose="020B0604030504040204" pitchFamily="34" charset="-120"/>
              </a:defRPr>
            </a:lvl1pPr>
          </a:lstStyle>
          <a:p>
            <a:fld id="{036662CF-C7B0-4E0D-A8EF-6C346E54F2F8}" type="datetimeFigureOut">
              <a:rPr lang="zh-TW" altLang="en-US" smtClean="0"/>
              <a:pPr/>
              <a:t>2016/12/28</a:t>
            </a:fld>
            <a:endParaRPr lang="zh-TW" altLang="en-US"/>
          </a:p>
        </p:txBody>
      </p:sp>
      <p:sp>
        <p:nvSpPr>
          <p:cNvPr id="5" name="Footer Placeholder 4"/>
          <p:cNvSpPr>
            <a:spLocks noGrp="1"/>
          </p:cNvSpPr>
          <p:nvPr>
            <p:ph type="ftr" sz="quarter" idx="11"/>
          </p:nvPr>
        </p:nvSpPr>
        <p:spPr/>
        <p:txBody>
          <a:bodyPr/>
          <a:lstStyle>
            <a:lvl1pPr>
              <a:defRPr>
                <a:latin typeface="微軟正黑體" panose="020B0604030504040204" pitchFamily="34" charset="-120"/>
                <a:ea typeface="微軟正黑體" panose="020B0604030504040204" pitchFamily="34" charset="-120"/>
              </a:defRPr>
            </a:lvl1pPr>
          </a:lstStyle>
          <a:p>
            <a:endParaRPr lang="zh-TW" altLang="en-US"/>
          </a:p>
        </p:txBody>
      </p:sp>
      <p:sp>
        <p:nvSpPr>
          <p:cNvPr id="6" name="Slide Number Placeholder 5"/>
          <p:cNvSpPr>
            <a:spLocks noGrp="1"/>
          </p:cNvSpPr>
          <p:nvPr>
            <p:ph type="sldNum" sz="quarter" idx="12"/>
          </p:nvPr>
        </p:nvSpPr>
        <p:spPr/>
        <p:txBody>
          <a:bodyPr/>
          <a:lstStyle>
            <a:lvl1pPr>
              <a:defRPr>
                <a:latin typeface="微軟正黑體" panose="020B0604030504040204" pitchFamily="34" charset="-120"/>
                <a:ea typeface="微軟正黑體" panose="020B0604030504040204" pitchFamily="34" charset="-120"/>
              </a:defRPr>
            </a:lvl1pPr>
          </a:lstStyle>
          <a:p>
            <a:fld id="{6363B49B-A0C9-4CB9-A0F4-4D87265CD80D}" type="slidenum">
              <a:rPr lang="zh-TW" altLang="en-US" smtClean="0"/>
              <a:pPr/>
              <a:t>‹#›</a:t>
            </a:fld>
            <a:endParaRPr lang="zh-TW" alt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84820058"/>
      </p:ext>
    </p:extLst>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rgbClr val="505050"/>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41878298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5632007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Blank">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52890110"/>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Blank Accent Color 3">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12791343"/>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454892" y="481158"/>
            <a:ext cx="1408078" cy="300619"/>
          </a:xfrm>
          <a:prstGeom prst="rect">
            <a:avLst/>
          </a:prstGeom>
        </p:spPr>
      </p:pic>
      <p:sp>
        <p:nvSpPr>
          <p:cNvPr id="12" name="Freeform 11"/>
          <p:cNvSpPr>
            <a:spLocks noEditPoints="1"/>
          </p:cNvSpPr>
          <p:nvPr userDrawn="1"/>
        </p:nvSpPr>
        <p:spPr bwMode="black">
          <a:xfrm>
            <a:off x="2095548" y="2425049"/>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00BCF2"/>
          </a:solidFill>
          <a:ln>
            <a:noFill/>
          </a:ln>
        </p:spPr>
        <p:txBody>
          <a:bodyPr vert="horz" wrap="square" lIns="89642" tIns="44821" rIns="89642" bIns="44821" numCol="1" anchor="t" anchorCtr="0" compatLnSpc="1">
            <a:prstTxWarp prst="textNoShape">
              <a:avLst/>
            </a:prstTxWarp>
          </a:bodyPr>
          <a:lstStyle/>
          <a:p>
            <a:endParaRPr lang="en-US" sz="1765"/>
          </a:p>
        </p:txBody>
      </p:sp>
    </p:spTree>
    <p:extLst>
      <p:ext uri="{BB962C8B-B14F-4D97-AF65-F5344CB8AC3E}">
        <p14:creationId xmlns:p14="http://schemas.microsoft.com/office/powerpoint/2010/main" val="33549746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lide - Microsoft">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8" name="Title 1"/>
          <p:cNvSpPr>
            <a:spLocks noGrp="1"/>
          </p:cNvSpPr>
          <p:nvPr>
            <p:ph type="title" hasCustomPrompt="1"/>
          </p:nvPr>
        </p:nvSpPr>
        <p:spPr>
          <a:xfrm>
            <a:off x="269302" y="2084187"/>
            <a:ext cx="9860610"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smtClean="0"/>
              <a:t>Presentation title</a:t>
            </a:r>
            <a:endParaRPr lang="en-US" dirty="0"/>
          </a:p>
        </p:txBody>
      </p:sp>
      <p:sp>
        <p:nvSpPr>
          <p:cNvPr id="19" name="Text Placeholder 4"/>
          <p:cNvSpPr>
            <a:spLocks noGrp="1"/>
          </p:cNvSpPr>
          <p:nvPr>
            <p:ph type="body" sz="quarter" idx="12" hasCustomPrompt="1"/>
          </p:nvPr>
        </p:nvSpPr>
        <p:spPr>
          <a:xfrm>
            <a:off x="269302" y="3878574"/>
            <a:ext cx="9860611"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smtClean="0"/>
              <a:t>Speaker Name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
        <p:nvSpPr>
          <p:cNvPr id="7" name="Text Placeholder 2"/>
          <p:cNvSpPr>
            <a:spLocks noGrp="1"/>
          </p:cNvSpPr>
          <p:nvPr>
            <p:ph type="body" sz="quarter" idx="13" hasCustomPrompt="1"/>
          </p:nvPr>
        </p:nvSpPr>
        <p:spPr>
          <a:xfrm>
            <a:off x="8337063" y="301617"/>
            <a:ext cx="3584143"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smtClean="0"/>
              <a:t>Session Code Here</a:t>
            </a:r>
            <a:endParaRPr lang="en-US" dirty="0"/>
          </a:p>
        </p:txBody>
      </p:sp>
      <p:sp>
        <p:nvSpPr>
          <p:cNvPr id="2" name="TextBox 1"/>
          <p:cNvSpPr txBox="1"/>
          <p:nvPr userDrawn="1"/>
        </p:nvSpPr>
        <p:spPr>
          <a:xfrm>
            <a:off x="283308" y="5954047"/>
            <a:ext cx="1862846" cy="615609"/>
          </a:xfrm>
          <a:prstGeom prst="rect">
            <a:avLst/>
          </a:prstGeom>
          <a:noFill/>
        </p:spPr>
        <p:txBody>
          <a:bodyPr wrap="none" lIns="179285" tIns="143428" rIns="179285" bIns="143428" rtlCol="0">
            <a:spAutoFit/>
          </a:bodyPr>
          <a:lstStyle/>
          <a:p>
            <a:pPr>
              <a:lnSpc>
                <a:spcPct val="90000"/>
              </a:lnSpc>
              <a:spcAft>
                <a:spcPts val="588"/>
              </a:spcAft>
            </a:pPr>
            <a:r>
              <a:rPr lang="en-US" sz="2353" dirty="0" smtClean="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1860540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lide - Build">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8" name="Title 1"/>
          <p:cNvSpPr>
            <a:spLocks noGrp="1"/>
          </p:cNvSpPr>
          <p:nvPr>
            <p:ph type="title" hasCustomPrompt="1"/>
          </p:nvPr>
        </p:nvSpPr>
        <p:spPr>
          <a:xfrm>
            <a:off x="269302" y="2084187"/>
            <a:ext cx="9860610"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smtClean="0"/>
              <a:t>Presentation title</a:t>
            </a:r>
            <a:endParaRPr lang="en-US" dirty="0"/>
          </a:p>
        </p:txBody>
      </p:sp>
      <p:sp>
        <p:nvSpPr>
          <p:cNvPr id="19" name="Text Placeholder 4"/>
          <p:cNvSpPr>
            <a:spLocks noGrp="1"/>
          </p:cNvSpPr>
          <p:nvPr>
            <p:ph type="body" sz="quarter" idx="12" hasCustomPrompt="1"/>
          </p:nvPr>
        </p:nvSpPr>
        <p:spPr>
          <a:xfrm>
            <a:off x="269302" y="3878574"/>
            <a:ext cx="9860611"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smtClean="0"/>
              <a:t>Speaker Name</a:t>
            </a:r>
          </a:p>
        </p:txBody>
      </p:sp>
      <p:sp>
        <p:nvSpPr>
          <p:cNvPr id="7" name="Text Placeholder 2"/>
          <p:cNvSpPr>
            <a:spLocks noGrp="1"/>
          </p:cNvSpPr>
          <p:nvPr>
            <p:ph type="body" sz="quarter" idx="13" hasCustomPrompt="1"/>
          </p:nvPr>
        </p:nvSpPr>
        <p:spPr>
          <a:xfrm>
            <a:off x="8337063" y="301617"/>
            <a:ext cx="3584143"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smtClean="0"/>
              <a:t>Session Code Here</a:t>
            </a:r>
            <a:endParaRPr lang="en-US" dirty="0"/>
          </a:p>
        </p:txBody>
      </p:sp>
      <p:sp>
        <p:nvSpPr>
          <p:cNvPr id="8" name="Freeform 7"/>
          <p:cNvSpPr>
            <a:spLocks noChangeAspect="1" noEditPoints="1"/>
          </p:cNvSpPr>
          <p:nvPr userDrawn="1"/>
        </p:nvSpPr>
        <p:spPr bwMode="black">
          <a:xfrm>
            <a:off x="448212" y="481157"/>
            <a:ext cx="1214650" cy="30482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9" name="TextBox 8"/>
          <p:cNvSpPr txBox="1"/>
          <p:nvPr userDrawn="1"/>
        </p:nvSpPr>
        <p:spPr>
          <a:xfrm>
            <a:off x="283308" y="5954047"/>
            <a:ext cx="1862846" cy="615609"/>
          </a:xfrm>
          <a:prstGeom prst="rect">
            <a:avLst/>
          </a:prstGeom>
          <a:noFill/>
        </p:spPr>
        <p:txBody>
          <a:bodyPr wrap="none" lIns="179285" tIns="143428" rIns="179285" bIns="143428" rtlCol="0">
            <a:spAutoFit/>
          </a:bodyPr>
          <a:lstStyle/>
          <a:p>
            <a:pPr>
              <a:lnSpc>
                <a:spcPct val="90000"/>
              </a:lnSpc>
              <a:spcAft>
                <a:spcPts val="588"/>
              </a:spcAft>
            </a:pPr>
            <a:r>
              <a:rPr lang="en-US" sz="2353" dirty="0" smtClean="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14626925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892206489"/>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24766858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065332365"/>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zh-TW" altLang="en-US" smtClean="0"/>
              <a:t>按一下以編輯母片標題樣式</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5" name="Date Placeholder 4"/>
          <p:cNvSpPr>
            <a:spLocks noGrp="1"/>
          </p:cNvSpPr>
          <p:nvPr>
            <p:ph type="dt" sz="half" idx="10"/>
          </p:nvPr>
        </p:nvSpPr>
        <p:spPr/>
        <p:txBody>
          <a:bodyPr/>
          <a:lstStyle/>
          <a:p>
            <a:fld id="{036662CF-C7B0-4E0D-A8EF-6C346E54F2F8}" type="datetimeFigureOut">
              <a:rPr lang="zh-TW" altLang="en-US" smtClean="0"/>
              <a:t>2016/12/28</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6363B49B-A0C9-4CB9-A0F4-4D87265CD80D}" type="slidenum">
              <a:rPr lang="zh-TW" altLang="en-US" smtClean="0"/>
              <a:t>‹#›</a:t>
            </a:fld>
            <a:endParaRPr lang="zh-TW" altLang="en-US"/>
          </a:p>
        </p:txBody>
      </p:sp>
    </p:spTree>
    <p:extLst>
      <p:ext uri="{BB962C8B-B14F-4D97-AF65-F5344CB8AC3E}">
        <p14:creationId xmlns:p14="http://schemas.microsoft.com/office/powerpoint/2010/main" val="1786247844"/>
      </p:ext>
    </p:extLst>
  </p:cSld>
  <p:clrMapOvr>
    <a:masterClrMapping/>
  </p:clrMapOvr>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193131375"/>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12074548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807446492"/>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345908848"/>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14487643"/>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3876244739"/>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079784" y="2906011"/>
            <a:ext cx="10034748" cy="899665"/>
          </a:xfrm>
        </p:spPr>
        <p:txBody>
          <a:bodyPr anchor="ctr" anchorCtr="0"/>
          <a:lstStyle>
            <a:lvl1pPr algn="l">
              <a:defRPr>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4205302040"/>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1186356"/>
            <a:ext cx="8964248" cy="1158793"/>
          </a:xfrm>
          <a:noFill/>
        </p:spPr>
        <p:txBody>
          <a:bodyPr wrap="square" tIns="91440" bIns="91440" anchor="t" anchorCtr="0">
            <a:spAutoFit/>
          </a:bodyPr>
          <a:lstStyle>
            <a:lvl1pPr>
              <a:defRPr sz="7058" spc="-98" baseline="0">
                <a:gradFill>
                  <a:gsLst>
                    <a:gs pos="24779">
                      <a:srgbClr val="000000"/>
                    </a:gs>
                    <a:gs pos="70000">
                      <a:srgbClr val="000000"/>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0" y="3877277"/>
            <a:ext cx="8964247" cy="724246"/>
          </a:xfrm>
          <a:noFill/>
        </p:spPr>
        <p:txBody>
          <a:bodyPr wrap="square" lIns="182880" tIns="146304" rIns="182880" bIns="146304">
            <a:spAutoFit/>
          </a:bodyPr>
          <a:lstStyle>
            <a:lvl1pPr marL="0" indent="0">
              <a:spcBef>
                <a:spcPts val="0"/>
              </a:spcBef>
              <a:buNone/>
              <a:defRPr sz="3137" spc="0" baseline="0">
                <a:gradFill>
                  <a:gsLst>
                    <a:gs pos="24779">
                      <a:srgbClr val="000000"/>
                    </a:gs>
                    <a:gs pos="70000">
                      <a:srgbClr val="000000"/>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18365482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964247"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25159234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45666910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zh-TW" altLang="en-US" smtClean="0"/>
              <a:t>按一下以編輯母片標題樣式</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編輯母片文字樣式</a:t>
            </a:r>
          </a:p>
        </p:txBody>
      </p:sp>
      <p:sp>
        <p:nvSpPr>
          <p:cNvPr id="4" name="Content Placeholder 3"/>
          <p:cNvSpPr>
            <a:spLocks noGrp="1"/>
          </p:cNvSpPr>
          <p:nvPr>
            <p:ph sz="half" idx="2"/>
          </p:nvPr>
        </p:nvSpPr>
        <p:spPr>
          <a:xfrm>
            <a:off x="1097280" y="2582334"/>
            <a:ext cx="4937760" cy="3378200"/>
          </a:xfrm>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編輯母片文字樣式</a:t>
            </a:r>
          </a:p>
        </p:txBody>
      </p:sp>
      <p:sp>
        <p:nvSpPr>
          <p:cNvPr id="6" name="Content Placeholder 5"/>
          <p:cNvSpPr>
            <a:spLocks noGrp="1"/>
          </p:cNvSpPr>
          <p:nvPr>
            <p:ph sz="quarter" idx="4"/>
          </p:nvPr>
        </p:nvSpPr>
        <p:spPr>
          <a:xfrm>
            <a:off x="6217920" y="2582334"/>
            <a:ext cx="4937760" cy="3378200"/>
          </a:xfrm>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7" name="Date Placeholder 6"/>
          <p:cNvSpPr>
            <a:spLocks noGrp="1"/>
          </p:cNvSpPr>
          <p:nvPr>
            <p:ph type="dt" sz="half" idx="10"/>
          </p:nvPr>
        </p:nvSpPr>
        <p:spPr/>
        <p:txBody>
          <a:bodyPr/>
          <a:lstStyle/>
          <a:p>
            <a:fld id="{036662CF-C7B0-4E0D-A8EF-6C346E54F2F8}" type="datetimeFigureOut">
              <a:rPr lang="zh-TW" altLang="en-US" smtClean="0"/>
              <a:t>2016/12/28</a:t>
            </a:fld>
            <a:endParaRPr lang="zh-TW" altLang="en-US"/>
          </a:p>
        </p:txBody>
      </p:sp>
      <p:sp>
        <p:nvSpPr>
          <p:cNvPr id="8" name="Footer Placeholder 7"/>
          <p:cNvSpPr>
            <a:spLocks noGrp="1"/>
          </p:cNvSpPr>
          <p:nvPr>
            <p:ph type="ftr" sz="quarter" idx="11"/>
          </p:nvPr>
        </p:nvSpPr>
        <p:spPr/>
        <p:txBody>
          <a:bodyPr/>
          <a:lstStyle/>
          <a:p>
            <a:endParaRPr lang="zh-TW" altLang="en-US"/>
          </a:p>
        </p:txBody>
      </p:sp>
      <p:sp>
        <p:nvSpPr>
          <p:cNvPr id="9" name="Slide Number Placeholder 8"/>
          <p:cNvSpPr>
            <a:spLocks noGrp="1"/>
          </p:cNvSpPr>
          <p:nvPr>
            <p:ph type="sldNum" sz="quarter" idx="12"/>
          </p:nvPr>
        </p:nvSpPr>
        <p:spPr/>
        <p:txBody>
          <a:bodyPr/>
          <a:lstStyle/>
          <a:p>
            <a:fld id="{6363B49B-A0C9-4CB9-A0F4-4D87265CD80D}" type="slidenum">
              <a:rPr lang="zh-TW" altLang="en-US" smtClean="0"/>
              <a:t>‹#›</a:t>
            </a:fld>
            <a:endParaRPr lang="zh-TW" altLang="en-US"/>
          </a:p>
        </p:txBody>
      </p:sp>
    </p:spTree>
    <p:extLst>
      <p:ext uri="{BB962C8B-B14F-4D97-AF65-F5344CB8AC3E}">
        <p14:creationId xmlns:p14="http://schemas.microsoft.com/office/powerpoint/2010/main" val="544620223"/>
      </p:ext>
    </p:extLst>
  </p:cSld>
  <p:clrMapOvr>
    <a:masterClrMapping/>
  </p:clrMapOvr>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92035">
                      <a:srgbClr val="000000"/>
                    </a:gs>
                    <a:gs pos="75000">
                      <a:srgbClr val="000000"/>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536941602"/>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097556" y="0"/>
            <a:ext cx="6094444" cy="6856100"/>
          </a:xfrm>
          <a:blipFill dpi="0" rotWithShape="1">
            <a:blip r:embed="rId2"/>
            <a:srcRect/>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smtClean="0"/>
              <a:t>Click icon to add picture</a:t>
            </a:r>
            <a:endParaRPr lang="en-US" dirty="0"/>
          </a:p>
        </p:txBody>
      </p:sp>
    </p:spTree>
    <p:extLst>
      <p:ext uri="{BB962C8B-B14F-4D97-AF65-F5344CB8AC3E}">
        <p14:creationId xmlns:p14="http://schemas.microsoft.com/office/powerpoint/2010/main" val="2894630902"/>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647148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8522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49994907"/>
      </p:ext>
    </p:extLst>
  </p:cSld>
  <p:clrMapOvr>
    <a:masterClrMapping/>
  </p:clrMapOvr>
  <p:transition>
    <p:fade/>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a:t>
            </a:r>
            <a:r>
              <a:rPr lang="en-US" sz="686" dirty="0" smtClean="0">
                <a:gradFill>
                  <a:gsLst>
                    <a:gs pos="0">
                      <a:schemeClr val="tx1"/>
                    </a:gs>
                    <a:gs pos="100000">
                      <a:schemeClr val="tx1"/>
                    </a:gs>
                  </a:gsLst>
                  <a:lin ang="5400000" scaled="0"/>
                </a:gradFill>
                <a:cs typeface="Segoe UI" pitchFamily="34" charset="0"/>
              </a:rPr>
              <a:t>2016 </a:t>
            </a:r>
            <a:r>
              <a:rPr lang="en-US" sz="686" dirty="0">
                <a:gradFill>
                  <a:gsLst>
                    <a:gs pos="0">
                      <a:schemeClr val="tx1"/>
                    </a:gs>
                    <a:gs pos="100000">
                      <a:schemeClr val="tx1"/>
                    </a:gs>
                  </a:gsLst>
                  <a:lin ang="5400000" scaled="0"/>
                </a:gradFill>
                <a:cs typeface="Segoe UI" pitchFamily="34" charset="0"/>
              </a:rPr>
              <a:t>Microsoft Corporation. All rights reserved.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4892" y="470067"/>
            <a:ext cx="1408078" cy="300619"/>
          </a:xfrm>
          <a:prstGeom prst="rect">
            <a:avLst/>
          </a:prstGeom>
        </p:spPr>
      </p:pic>
    </p:spTree>
    <p:extLst>
      <p:ext uri="{BB962C8B-B14F-4D97-AF65-F5344CB8AC3E}">
        <p14:creationId xmlns:p14="http://schemas.microsoft.com/office/powerpoint/2010/main" val="336412056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62615747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lvl1pPr>
              <a:defRPr sz="4400"/>
            </a:lvl1pPr>
          </a:lstStyle>
          <a:p>
            <a:r>
              <a:rPr lang="en-US" dirty="0"/>
              <a:t>Click to edit Master title style</a:t>
            </a:r>
          </a:p>
        </p:txBody>
      </p:sp>
    </p:spTree>
    <p:extLst>
      <p:ext uri="{BB962C8B-B14F-4D97-AF65-F5344CB8AC3E}">
        <p14:creationId xmlns:p14="http://schemas.microsoft.com/office/powerpoint/2010/main" val="3319349322"/>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pic>
        <p:nvPicPr>
          <p:cNvPr id="11" name="Picture 10" descr="Celestia-R1---OverlayTitle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863667" cy="6858000"/>
          </a:xfrm>
          <a:prstGeom prst="rect">
            <a:avLst/>
          </a:prstGeom>
        </p:spPr>
      </p:pic>
      <p:sp>
        <p:nvSpPr>
          <p:cNvPr id="2" name="Title 1"/>
          <p:cNvSpPr>
            <a:spLocks noGrp="1"/>
          </p:cNvSpPr>
          <p:nvPr>
            <p:ph type="ctrTitle"/>
          </p:nvPr>
        </p:nvSpPr>
        <p:spPr>
          <a:xfrm>
            <a:off x="3658631" y="1964267"/>
            <a:ext cx="7618971" cy="2421464"/>
          </a:xfrm>
        </p:spPr>
        <p:txBody>
          <a:bodyPr anchor="b">
            <a:normAutofit/>
          </a:bodyPr>
          <a:lstStyle>
            <a:lvl1pPr algn="r">
              <a:defRPr sz="4400">
                <a:effectLst/>
              </a:defRPr>
            </a:lvl1pPr>
          </a:lstStyle>
          <a:p>
            <a:r>
              <a:rPr lang="zh-TW" altLang="en-US" smtClean="0"/>
              <a:t>按一下以編輯母片標題樣式</a:t>
            </a:r>
            <a:endParaRPr lang="en-US" dirty="0"/>
          </a:p>
        </p:txBody>
      </p:sp>
      <p:sp>
        <p:nvSpPr>
          <p:cNvPr id="3" name="Subtitle 2"/>
          <p:cNvSpPr>
            <a:spLocks noGrp="1"/>
          </p:cNvSpPr>
          <p:nvPr>
            <p:ph type="subTitle" idx="1"/>
          </p:nvPr>
        </p:nvSpPr>
        <p:spPr>
          <a:xfrm>
            <a:off x="3658631" y="4385734"/>
            <a:ext cx="7618971"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TW" altLang="en-US" smtClean="0"/>
              <a:t>按一下以編輯母片副標題樣式</a:t>
            </a:r>
            <a:endParaRPr lang="en-US" dirty="0"/>
          </a:p>
        </p:txBody>
      </p:sp>
      <p:sp>
        <p:nvSpPr>
          <p:cNvPr id="4" name="Date Placeholder 3"/>
          <p:cNvSpPr>
            <a:spLocks noGrp="1"/>
          </p:cNvSpPr>
          <p:nvPr>
            <p:ph type="dt" sz="half" idx="10"/>
          </p:nvPr>
        </p:nvSpPr>
        <p:spPr>
          <a:xfrm>
            <a:off x="9003082" y="5870577"/>
            <a:ext cx="1616231" cy="377825"/>
          </a:xfrm>
        </p:spPr>
        <p:txBody>
          <a:bodyPr/>
          <a:lstStyle/>
          <a:p>
            <a:fld id="{549D0E90-B4AA-4A91-9F5E-A9EAD6716FF0}" type="datetimeFigureOut">
              <a:rPr lang="zh-TW" altLang="en-US" smtClean="0"/>
              <a:t>2016/12/28</a:t>
            </a:fld>
            <a:endParaRPr lang="zh-TW" altLang="en-US"/>
          </a:p>
        </p:txBody>
      </p:sp>
      <p:sp>
        <p:nvSpPr>
          <p:cNvPr id="5" name="Footer Placeholder 4"/>
          <p:cNvSpPr>
            <a:spLocks noGrp="1"/>
          </p:cNvSpPr>
          <p:nvPr>
            <p:ph type="ftr" sz="quarter" idx="11"/>
          </p:nvPr>
        </p:nvSpPr>
        <p:spPr>
          <a:xfrm>
            <a:off x="3658632" y="5870577"/>
            <a:ext cx="5242849" cy="377825"/>
          </a:xfrm>
        </p:spPr>
        <p:txBody>
          <a:bodyPr/>
          <a:lstStyle/>
          <a:p>
            <a:endParaRPr lang="zh-TW" altLang="en-US"/>
          </a:p>
        </p:txBody>
      </p:sp>
      <p:sp>
        <p:nvSpPr>
          <p:cNvPr id="6" name="Slide Number Placeholder 5"/>
          <p:cNvSpPr>
            <a:spLocks noGrp="1"/>
          </p:cNvSpPr>
          <p:nvPr>
            <p:ph type="sldNum" sz="quarter" idx="12"/>
          </p:nvPr>
        </p:nvSpPr>
        <p:spPr>
          <a:xfrm>
            <a:off x="10720913" y="5870577"/>
            <a:ext cx="556688" cy="377825"/>
          </a:xfrm>
        </p:spPr>
        <p:txBody>
          <a:bodyPr/>
          <a:lstStyle/>
          <a:p>
            <a:fld id="{835DE268-E7DB-41EE-BFD4-CED8661D7DBA}" type="slidenum">
              <a:rPr lang="zh-TW" altLang="en-US" smtClean="0"/>
              <a:t>‹#›</a:t>
            </a:fld>
            <a:endParaRPr lang="zh-TW" altLang="en-US"/>
          </a:p>
        </p:txBody>
      </p:sp>
    </p:spTree>
    <p:extLst>
      <p:ext uri="{BB962C8B-B14F-4D97-AF65-F5344CB8AC3E}">
        <p14:creationId xmlns:p14="http://schemas.microsoft.com/office/powerpoint/2010/main" val="437900683"/>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pic>
        <p:nvPicPr>
          <p:cNvPr id="8" name="Picture 7"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08" y="0"/>
            <a:ext cx="12158133" cy="6858000"/>
          </a:xfrm>
          <a:prstGeom prst="rect">
            <a:avLst/>
          </a:prstGeom>
        </p:spPr>
      </p:pic>
      <p:sp>
        <p:nvSpPr>
          <p:cNvPr id="2" name="Title 1"/>
          <p:cNvSpPr>
            <a:spLocks noGrp="1"/>
          </p:cNvSpPr>
          <p:nvPr>
            <p:ph type="title"/>
          </p:nvPr>
        </p:nvSpPr>
        <p:spPr/>
        <p:txBody>
          <a:bodyPr>
            <a:normAutofit/>
          </a:bodyPr>
          <a:lstStyle>
            <a:lvl1pPr>
              <a:defRPr sz="2800"/>
            </a:lvl1pPr>
          </a:lstStyle>
          <a:p>
            <a:r>
              <a:rPr lang="zh-TW" altLang="en-US" smtClean="0"/>
              <a:t>按一下以編輯母片標題樣式</a:t>
            </a:r>
            <a:endParaRPr lang="en-US" dirty="0"/>
          </a:p>
        </p:txBody>
      </p:sp>
      <p:sp>
        <p:nvSpPr>
          <p:cNvPr id="3" name="Content Placeholder 2"/>
          <p:cNvSpPr>
            <a:spLocks noGrp="1"/>
          </p:cNvSpPr>
          <p:nvPr>
            <p:ph idx="1"/>
          </p:nvPr>
        </p:nvSpPr>
        <p:spPr/>
        <p:txBody>
          <a:bodyPr anchor="ct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10"/>
          </p:nvPr>
        </p:nvSpPr>
        <p:spPr/>
        <p:txBody>
          <a:bodyPr/>
          <a:lstStyle/>
          <a:p>
            <a:fld id="{549D0E90-B4AA-4A91-9F5E-A9EAD6716FF0}" type="datetimeFigureOut">
              <a:rPr lang="zh-TW" altLang="en-US" smtClean="0"/>
              <a:t>2016/12/28</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835DE268-E7DB-41EE-BFD4-CED8661D7DBA}" type="slidenum">
              <a:rPr lang="zh-TW" altLang="en-US" smtClean="0"/>
              <a:t>‹#›</a:t>
            </a:fld>
            <a:endParaRPr lang="zh-TW" altLang="en-US"/>
          </a:p>
        </p:txBody>
      </p:sp>
    </p:spTree>
    <p:extLst>
      <p:ext uri="{BB962C8B-B14F-4D97-AF65-F5344CB8AC3E}">
        <p14:creationId xmlns:p14="http://schemas.microsoft.com/office/powerpoint/2010/main" val="9384867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微軟正黑體" panose="020B0604030504040204" pitchFamily="34" charset="-120"/>
                <a:ea typeface="微軟正黑體" panose="020B0604030504040204" pitchFamily="34" charset="-120"/>
              </a:defRPr>
            </a:lvl1pPr>
          </a:lstStyle>
          <a:p>
            <a:r>
              <a:rPr lang="zh-TW" altLang="en-US" smtClean="0"/>
              <a:t>按一下以編輯母片標題樣式</a:t>
            </a:r>
            <a:endParaRPr lang="en-US" dirty="0"/>
          </a:p>
        </p:txBody>
      </p:sp>
      <p:sp>
        <p:nvSpPr>
          <p:cNvPr id="3" name="Date Placeholder 2"/>
          <p:cNvSpPr>
            <a:spLocks noGrp="1"/>
          </p:cNvSpPr>
          <p:nvPr>
            <p:ph type="dt" sz="half" idx="10"/>
          </p:nvPr>
        </p:nvSpPr>
        <p:spPr/>
        <p:txBody>
          <a:bodyPr/>
          <a:lstStyle/>
          <a:p>
            <a:fld id="{036662CF-C7B0-4E0D-A8EF-6C346E54F2F8}" type="datetimeFigureOut">
              <a:rPr lang="zh-TW" altLang="en-US" smtClean="0"/>
              <a:t>2016/12/28</a:t>
            </a:fld>
            <a:endParaRPr lang="zh-TW" altLang="en-US"/>
          </a:p>
        </p:txBody>
      </p:sp>
      <p:sp>
        <p:nvSpPr>
          <p:cNvPr id="4" name="Footer Placeholder 3"/>
          <p:cNvSpPr>
            <a:spLocks noGrp="1"/>
          </p:cNvSpPr>
          <p:nvPr>
            <p:ph type="ftr" sz="quarter" idx="11"/>
          </p:nvPr>
        </p:nvSpPr>
        <p:spPr/>
        <p:txBody>
          <a:bodyPr/>
          <a:lstStyle/>
          <a:p>
            <a:endParaRPr lang="zh-TW" altLang="en-US"/>
          </a:p>
        </p:txBody>
      </p:sp>
      <p:sp>
        <p:nvSpPr>
          <p:cNvPr id="5" name="Slide Number Placeholder 4"/>
          <p:cNvSpPr>
            <a:spLocks noGrp="1"/>
          </p:cNvSpPr>
          <p:nvPr>
            <p:ph type="sldNum" sz="quarter" idx="12"/>
          </p:nvPr>
        </p:nvSpPr>
        <p:spPr/>
        <p:txBody>
          <a:bodyPr/>
          <a:lstStyle/>
          <a:p>
            <a:fld id="{6363B49B-A0C9-4CB9-A0F4-4D87265CD80D}" type="slidenum">
              <a:rPr lang="zh-TW" altLang="en-US" smtClean="0"/>
              <a:t>‹#›</a:t>
            </a:fld>
            <a:endParaRPr lang="zh-TW" altLang="en-US"/>
          </a:p>
        </p:txBody>
      </p:sp>
    </p:spTree>
    <p:extLst>
      <p:ext uri="{BB962C8B-B14F-4D97-AF65-F5344CB8AC3E}">
        <p14:creationId xmlns:p14="http://schemas.microsoft.com/office/powerpoint/2010/main" val="174932193"/>
      </p:ext>
    </p:extLst>
  </p:cSld>
  <p:clrMapOvr>
    <a:masterClrMapping/>
  </p:clrMapOvr>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pic>
        <p:nvPicPr>
          <p:cNvPr id="8" name="Picture 7"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08" y="0"/>
            <a:ext cx="12158133" cy="6858000"/>
          </a:xfrm>
          <a:prstGeom prst="rect">
            <a:avLst/>
          </a:prstGeom>
        </p:spPr>
      </p:pic>
      <p:sp>
        <p:nvSpPr>
          <p:cNvPr id="2" name="Title 1"/>
          <p:cNvSpPr>
            <a:spLocks noGrp="1"/>
          </p:cNvSpPr>
          <p:nvPr>
            <p:ph type="title"/>
          </p:nvPr>
        </p:nvSpPr>
        <p:spPr>
          <a:xfrm>
            <a:off x="609603" y="3308581"/>
            <a:ext cx="10363200" cy="1468800"/>
          </a:xfrm>
        </p:spPr>
        <p:txBody>
          <a:bodyPr anchor="b">
            <a:normAutofit/>
          </a:bodyPr>
          <a:lstStyle>
            <a:lvl1pPr algn="l">
              <a:defRPr sz="3200" b="0" cap="all"/>
            </a:lvl1pPr>
          </a:lstStyle>
          <a:p>
            <a:r>
              <a:rPr lang="zh-TW" altLang="en-US" smtClean="0"/>
              <a:t>按一下以編輯母片標題樣式</a:t>
            </a:r>
            <a:endParaRPr lang="en-US" dirty="0"/>
          </a:p>
        </p:txBody>
      </p:sp>
      <p:sp>
        <p:nvSpPr>
          <p:cNvPr id="3" name="Text Placeholder 2"/>
          <p:cNvSpPr>
            <a:spLocks noGrp="1"/>
          </p:cNvSpPr>
          <p:nvPr>
            <p:ph type="body" idx="1"/>
          </p:nvPr>
        </p:nvSpPr>
        <p:spPr>
          <a:xfrm>
            <a:off x="609601" y="4777381"/>
            <a:ext cx="10363200" cy="860400"/>
          </a:xfrm>
        </p:spPr>
        <p:txBody>
          <a:bodyPr anchor="t">
            <a:normAutofit/>
          </a:bodyPr>
          <a:lstStyle>
            <a:lvl1pPr marL="0" indent="0" algn="l">
              <a:buNone/>
              <a:defRPr sz="18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smtClean="0"/>
              <a:t>編輯母片文字樣式</a:t>
            </a:r>
          </a:p>
        </p:txBody>
      </p:sp>
      <p:sp>
        <p:nvSpPr>
          <p:cNvPr id="4" name="Date Placeholder 3"/>
          <p:cNvSpPr>
            <a:spLocks noGrp="1"/>
          </p:cNvSpPr>
          <p:nvPr>
            <p:ph type="dt" sz="half" idx="10"/>
          </p:nvPr>
        </p:nvSpPr>
        <p:spPr/>
        <p:txBody>
          <a:bodyPr/>
          <a:lstStyle/>
          <a:p>
            <a:fld id="{549D0E90-B4AA-4A91-9F5E-A9EAD6716FF0}" type="datetimeFigureOut">
              <a:rPr lang="zh-TW" altLang="en-US" smtClean="0"/>
              <a:t>2016/12/28</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835DE268-E7DB-41EE-BFD4-CED8661D7DBA}" type="slidenum">
              <a:rPr lang="zh-TW" altLang="en-US" smtClean="0"/>
              <a:t>‹#›</a:t>
            </a:fld>
            <a:endParaRPr lang="zh-TW" altLang="en-US"/>
          </a:p>
        </p:txBody>
      </p:sp>
    </p:spTree>
    <p:extLst>
      <p:ext uri="{BB962C8B-B14F-4D97-AF65-F5344CB8AC3E}">
        <p14:creationId xmlns:p14="http://schemas.microsoft.com/office/powerpoint/2010/main" val="141651032"/>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pic>
        <p:nvPicPr>
          <p:cNvPr id="10" name="Picture 9"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08" y="0"/>
            <a:ext cx="12158133" cy="6858000"/>
          </a:xfrm>
          <a:prstGeom prst="rect">
            <a:avLst/>
          </a:prstGeom>
        </p:spPr>
      </p:pic>
      <p:sp>
        <p:nvSpPr>
          <p:cNvPr id="2" name="Title 1"/>
          <p:cNvSpPr>
            <a:spLocks noGrp="1"/>
          </p:cNvSpPr>
          <p:nvPr>
            <p:ph type="title"/>
          </p:nvPr>
        </p:nvSpPr>
        <p:spPr/>
        <p:txBody>
          <a:bodyPr/>
          <a:lstStyle/>
          <a:p>
            <a:r>
              <a:rPr lang="zh-TW" altLang="en-US" smtClean="0"/>
              <a:t>按一下以編輯母片標題樣式</a:t>
            </a:r>
            <a:endParaRPr lang="en-US" dirty="0"/>
          </a:p>
        </p:txBody>
      </p:sp>
      <p:sp>
        <p:nvSpPr>
          <p:cNvPr id="3" name="Content Placeholder 2"/>
          <p:cNvSpPr>
            <a:spLocks noGrp="1"/>
          </p:cNvSpPr>
          <p:nvPr>
            <p:ph sz="half" idx="1"/>
          </p:nvPr>
        </p:nvSpPr>
        <p:spPr>
          <a:xfrm>
            <a:off x="609601" y="2142068"/>
            <a:ext cx="5084064" cy="3649134"/>
          </a:xfrm>
        </p:spPr>
        <p:txBody>
          <a:bodyPr>
            <a:normAutofit/>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Content Placeholder 3"/>
          <p:cNvSpPr>
            <a:spLocks noGrp="1"/>
          </p:cNvSpPr>
          <p:nvPr>
            <p:ph sz="half" idx="2"/>
          </p:nvPr>
        </p:nvSpPr>
        <p:spPr>
          <a:xfrm>
            <a:off x="5888737" y="2142069"/>
            <a:ext cx="5084064" cy="3649133"/>
          </a:xfrm>
        </p:spPr>
        <p:txBody>
          <a:bodyPr>
            <a:normAutofit/>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5" name="Date Placeholder 4"/>
          <p:cNvSpPr>
            <a:spLocks noGrp="1"/>
          </p:cNvSpPr>
          <p:nvPr>
            <p:ph type="dt" sz="half" idx="10"/>
          </p:nvPr>
        </p:nvSpPr>
        <p:spPr/>
        <p:txBody>
          <a:bodyPr/>
          <a:lstStyle/>
          <a:p>
            <a:fld id="{549D0E90-B4AA-4A91-9F5E-A9EAD6716FF0}" type="datetimeFigureOut">
              <a:rPr lang="zh-TW" altLang="en-US" smtClean="0"/>
              <a:t>2016/12/28</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835DE268-E7DB-41EE-BFD4-CED8661D7DBA}" type="slidenum">
              <a:rPr lang="zh-TW" altLang="en-US" smtClean="0"/>
              <a:t>‹#›</a:t>
            </a:fld>
            <a:endParaRPr lang="zh-TW" altLang="en-US"/>
          </a:p>
        </p:txBody>
      </p:sp>
    </p:spTree>
    <p:extLst>
      <p:ext uri="{BB962C8B-B14F-4D97-AF65-F5344CB8AC3E}">
        <p14:creationId xmlns:p14="http://schemas.microsoft.com/office/powerpoint/2010/main" val="139080187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pic>
        <p:nvPicPr>
          <p:cNvPr id="13" name="Picture 12"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08" y="0"/>
            <a:ext cx="12158133" cy="6858000"/>
          </a:xfrm>
          <a:prstGeom prst="rect">
            <a:avLst/>
          </a:prstGeom>
        </p:spPr>
      </p:pic>
      <p:sp>
        <p:nvSpPr>
          <p:cNvPr id="2" name="Title 1"/>
          <p:cNvSpPr>
            <a:spLocks noGrp="1"/>
          </p:cNvSpPr>
          <p:nvPr>
            <p:ph type="title"/>
          </p:nvPr>
        </p:nvSpPr>
        <p:spPr/>
        <p:txBody>
          <a:bodyPr>
            <a:normAutofit/>
          </a:bodyPr>
          <a:lstStyle>
            <a:lvl1pPr>
              <a:defRPr sz="3200"/>
            </a:lvl1pPr>
          </a:lstStyle>
          <a:p>
            <a:r>
              <a:rPr lang="zh-TW" altLang="en-US" smtClean="0"/>
              <a:t>按一下以編輯母片標題樣式</a:t>
            </a:r>
            <a:endParaRPr lang="en-US" dirty="0"/>
          </a:p>
        </p:txBody>
      </p:sp>
      <p:sp>
        <p:nvSpPr>
          <p:cNvPr id="3" name="Text Placeholder 2"/>
          <p:cNvSpPr>
            <a:spLocks noGrp="1"/>
          </p:cNvSpPr>
          <p:nvPr>
            <p:ph type="body" idx="1"/>
          </p:nvPr>
        </p:nvSpPr>
        <p:spPr>
          <a:xfrm>
            <a:off x="991307" y="2218267"/>
            <a:ext cx="4720804"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編輯母片文字樣式</a:t>
            </a:r>
          </a:p>
        </p:txBody>
      </p:sp>
      <p:sp>
        <p:nvSpPr>
          <p:cNvPr id="4" name="Content Placeholder 3"/>
          <p:cNvSpPr>
            <a:spLocks noGrp="1"/>
          </p:cNvSpPr>
          <p:nvPr>
            <p:ph sz="half" idx="2"/>
          </p:nvPr>
        </p:nvSpPr>
        <p:spPr>
          <a:xfrm>
            <a:off x="609600" y="2870201"/>
            <a:ext cx="5084064" cy="2920998"/>
          </a:xfrm>
        </p:spPr>
        <p:txBody>
          <a:bodyPr anchor="t">
            <a:normAutofit/>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5" name="Text Placeholder 4"/>
          <p:cNvSpPr>
            <a:spLocks noGrp="1"/>
          </p:cNvSpPr>
          <p:nvPr>
            <p:ph type="body" sz="quarter" idx="3"/>
          </p:nvPr>
        </p:nvSpPr>
        <p:spPr>
          <a:xfrm>
            <a:off x="6281493" y="2218267"/>
            <a:ext cx="4691307"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編輯母片文字樣式</a:t>
            </a:r>
          </a:p>
        </p:txBody>
      </p:sp>
      <p:sp>
        <p:nvSpPr>
          <p:cNvPr id="6" name="Content Placeholder 5"/>
          <p:cNvSpPr>
            <a:spLocks noGrp="1"/>
          </p:cNvSpPr>
          <p:nvPr>
            <p:ph sz="quarter" idx="4"/>
          </p:nvPr>
        </p:nvSpPr>
        <p:spPr>
          <a:xfrm>
            <a:off x="5888736" y="2870201"/>
            <a:ext cx="5084064" cy="2920998"/>
          </a:xfrm>
        </p:spPr>
        <p:txBody>
          <a:bodyPr anchor="t">
            <a:normAutofit/>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7" name="Date Placeholder 6"/>
          <p:cNvSpPr>
            <a:spLocks noGrp="1"/>
          </p:cNvSpPr>
          <p:nvPr>
            <p:ph type="dt" sz="half" idx="10"/>
          </p:nvPr>
        </p:nvSpPr>
        <p:spPr/>
        <p:txBody>
          <a:bodyPr/>
          <a:lstStyle/>
          <a:p>
            <a:fld id="{549D0E90-B4AA-4A91-9F5E-A9EAD6716FF0}" type="datetimeFigureOut">
              <a:rPr lang="zh-TW" altLang="en-US" smtClean="0"/>
              <a:t>2016/12/28</a:t>
            </a:fld>
            <a:endParaRPr lang="zh-TW" altLang="en-US"/>
          </a:p>
        </p:txBody>
      </p:sp>
      <p:sp>
        <p:nvSpPr>
          <p:cNvPr id="8" name="Footer Placeholder 7"/>
          <p:cNvSpPr>
            <a:spLocks noGrp="1"/>
          </p:cNvSpPr>
          <p:nvPr>
            <p:ph type="ftr" sz="quarter" idx="11"/>
          </p:nvPr>
        </p:nvSpPr>
        <p:spPr/>
        <p:txBody>
          <a:bodyPr/>
          <a:lstStyle/>
          <a:p>
            <a:endParaRPr lang="zh-TW" altLang="en-US"/>
          </a:p>
        </p:txBody>
      </p:sp>
      <p:sp>
        <p:nvSpPr>
          <p:cNvPr id="9" name="Slide Number Placeholder 8"/>
          <p:cNvSpPr>
            <a:spLocks noGrp="1"/>
          </p:cNvSpPr>
          <p:nvPr>
            <p:ph type="sldNum" sz="quarter" idx="12"/>
          </p:nvPr>
        </p:nvSpPr>
        <p:spPr/>
        <p:txBody>
          <a:bodyPr/>
          <a:lstStyle/>
          <a:p>
            <a:fld id="{835DE268-E7DB-41EE-BFD4-CED8661D7DBA}" type="slidenum">
              <a:rPr lang="zh-TW" altLang="en-US" smtClean="0"/>
              <a:t>‹#›</a:t>
            </a:fld>
            <a:endParaRPr lang="zh-TW" altLang="en-US"/>
          </a:p>
        </p:txBody>
      </p:sp>
    </p:spTree>
    <p:extLst>
      <p:ext uri="{BB962C8B-B14F-4D97-AF65-F5344CB8AC3E}">
        <p14:creationId xmlns:p14="http://schemas.microsoft.com/office/powerpoint/2010/main" val="3412730995"/>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pic>
        <p:nvPicPr>
          <p:cNvPr id="6" name="Picture 5"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08" y="0"/>
            <a:ext cx="12158133" cy="6858000"/>
          </a:xfrm>
          <a:prstGeom prst="rect">
            <a:avLst/>
          </a:prstGeom>
        </p:spPr>
      </p:pic>
      <p:sp>
        <p:nvSpPr>
          <p:cNvPr id="2" name="Title 1"/>
          <p:cNvSpPr>
            <a:spLocks noGrp="1"/>
          </p:cNvSpPr>
          <p:nvPr>
            <p:ph type="title"/>
          </p:nvPr>
        </p:nvSpPr>
        <p:spPr>
          <a:xfrm>
            <a:off x="609601" y="609602"/>
            <a:ext cx="10363200" cy="1456267"/>
          </a:xfrm>
        </p:spPr>
        <p:txBody>
          <a:bodyPr>
            <a:normAutofit/>
          </a:bodyPr>
          <a:lstStyle>
            <a:lvl1pPr>
              <a:defRPr sz="3200"/>
            </a:lvl1pPr>
          </a:lstStyle>
          <a:p>
            <a:r>
              <a:rPr lang="zh-TW" altLang="en-US" smtClean="0"/>
              <a:t>按一下以編輯母片標題樣式</a:t>
            </a:r>
            <a:endParaRPr lang="en-US" dirty="0"/>
          </a:p>
        </p:txBody>
      </p:sp>
      <p:sp>
        <p:nvSpPr>
          <p:cNvPr id="3" name="Date Placeholder 2"/>
          <p:cNvSpPr>
            <a:spLocks noGrp="1"/>
          </p:cNvSpPr>
          <p:nvPr>
            <p:ph type="dt" sz="half" idx="10"/>
          </p:nvPr>
        </p:nvSpPr>
        <p:spPr/>
        <p:txBody>
          <a:bodyPr/>
          <a:lstStyle/>
          <a:p>
            <a:fld id="{549D0E90-B4AA-4A91-9F5E-A9EAD6716FF0}" type="datetimeFigureOut">
              <a:rPr lang="zh-TW" altLang="en-US" smtClean="0"/>
              <a:t>2016/12/28</a:t>
            </a:fld>
            <a:endParaRPr lang="zh-TW" altLang="en-US"/>
          </a:p>
        </p:txBody>
      </p:sp>
      <p:sp>
        <p:nvSpPr>
          <p:cNvPr id="4" name="Footer Placeholder 3"/>
          <p:cNvSpPr>
            <a:spLocks noGrp="1"/>
          </p:cNvSpPr>
          <p:nvPr>
            <p:ph type="ftr" sz="quarter" idx="11"/>
          </p:nvPr>
        </p:nvSpPr>
        <p:spPr/>
        <p:txBody>
          <a:bodyPr/>
          <a:lstStyle/>
          <a:p>
            <a:endParaRPr lang="zh-TW" altLang="en-US"/>
          </a:p>
        </p:txBody>
      </p:sp>
      <p:sp>
        <p:nvSpPr>
          <p:cNvPr id="5" name="Slide Number Placeholder 4"/>
          <p:cNvSpPr>
            <a:spLocks noGrp="1"/>
          </p:cNvSpPr>
          <p:nvPr>
            <p:ph type="sldNum" sz="quarter" idx="12"/>
          </p:nvPr>
        </p:nvSpPr>
        <p:spPr/>
        <p:txBody>
          <a:bodyPr/>
          <a:lstStyle/>
          <a:p>
            <a:fld id="{835DE268-E7DB-41EE-BFD4-CED8661D7DBA}" type="slidenum">
              <a:rPr lang="zh-TW" altLang="en-US" smtClean="0"/>
              <a:t>‹#›</a:t>
            </a:fld>
            <a:endParaRPr lang="zh-TW" altLang="en-US"/>
          </a:p>
        </p:txBody>
      </p:sp>
    </p:spTree>
    <p:extLst>
      <p:ext uri="{BB962C8B-B14F-4D97-AF65-F5344CB8AC3E}">
        <p14:creationId xmlns:p14="http://schemas.microsoft.com/office/powerpoint/2010/main" val="1663817364"/>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pic>
        <p:nvPicPr>
          <p:cNvPr id="5" name="Picture 4"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08" y="0"/>
            <a:ext cx="12158133" cy="6858000"/>
          </a:xfrm>
          <a:prstGeom prst="rect">
            <a:avLst/>
          </a:prstGeom>
        </p:spPr>
      </p:pic>
      <p:sp>
        <p:nvSpPr>
          <p:cNvPr id="2" name="Date Placeholder 1"/>
          <p:cNvSpPr>
            <a:spLocks noGrp="1"/>
          </p:cNvSpPr>
          <p:nvPr>
            <p:ph type="dt" sz="half" idx="10"/>
          </p:nvPr>
        </p:nvSpPr>
        <p:spPr/>
        <p:txBody>
          <a:bodyPr/>
          <a:lstStyle/>
          <a:p>
            <a:fld id="{549D0E90-B4AA-4A91-9F5E-A9EAD6716FF0}" type="datetimeFigureOut">
              <a:rPr lang="zh-TW" altLang="en-US" smtClean="0"/>
              <a:t>2016/12/28</a:t>
            </a:fld>
            <a:endParaRPr lang="zh-TW" altLang="en-US"/>
          </a:p>
        </p:txBody>
      </p:sp>
      <p:sp>
        <p:nvSpPr>
          <p:cNvPr id="3" name="Footer Placeholder 2"/>
          <p:cNvSpPr>
            <a:spLocks noGrp="1"/>
          </p:cNvSpPr>
          <p:nvPr>
            <p:ph type="ftr" sz="quarter" idx="11"/>
          </p:nvPr>
        </p:nvSpPr>
        <p:spPr/>
        <p:txBody>
          <a:bodyPr/>
          <a:lstStyle/>
          <a:p>
            <a:endParaRPr lang="zh-TW" altLang="en-US"/>
          </a:p>
        </p:txBody>
      </p:sp>
      <p:sp>
        <p:nvSpPr>
          <p:cNvPr id="4" name="Slide Number Placeholder 3"/>
          <p:cNvSpPr>
            <a:spLocks noGrp="1"/>
          </p:cNvSpPr>
          <p:nvPr>
            <p:ph type="sldNum" sz="quarter" idx="12"/>
          </p:nvPr>
        </p:nvSpPr>
        <p:spPr/>
        <p:txBody>
          <a:bodyPr/>
          <a:lstStyle/>
          <a:p>
            <a:fld id="{835DE268-E7DB-41EE-BFD4-CED8661D7DBA}" type="slidenum">
              <a:rPr lang="zh-TW" altLang="en-US" smtClean="0"/>
              <a:t>‹#›</a:t>
            </a:fld>
            <a:endParaRPr lang="zh-TW" altLang="en-US"/>
          </a:p>
        </p:txBody>
      </p:sp>
    </p:spTree>
    <p:extLst>
      <p:ext uri="{BB962C8B-B14F-4D97-AF65-F5344CB8AC3E}">
        <p14:creationId xmlns:p14="http://schemas.microsoft.com/office/powerpoint/2010/main" val="206153835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pic>
        <p:nvPicPr>
          <p:cNvPr id="12" name="Picture 11"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08" y="0"/>
            <a:ext cx="12158133" cy="6858000"/>
          </a:xfrm>
          <a:prstGeom prst="rect">
            <a:avLst/>
          </a:prstGeom>
        </p:spPr>
      </p:pic>
      <p:sp>
        <p:nvSpPr>
          <p:cNvPr id="2" name="Title 1"/>
          <p:cNvSpPr>
            <a:spLocks noGrp="1"/>
          </p:cNvSpPr>
          <p:nvPr>
            <p:ph type="title"/>
          </p:nvPr>
        </p:nvSpPr>
        <p:spPr>
          <a:xfrm>
            <a:off x="615624" y="1557868"/>
            <a:ext cx="3817213" cy="1439332"/>
          </a:xfrm>
        </p:spPr>
        <p:txBody>
          <a:bodyPr anchor="b">
            <a:normAutofit/>
          </a:bodyPr>
          <a:lstStyle>
            <a:lvl1pPr algn="l">
              <a:defRPr sz="2400" b="0"/>
            </a:lvl1pPr>
          </a:lstStyle>
          <a:p>
            <a:r>
              <a:rPr lang="zh-TW" altLang="en-US" smtClean="0"/>
              <a:t>按一下以編輯母片標題樣式</a:t>
            </a:r>
            <a:endParaRPr lang="en-US" dirty="0"/>
          </a:p>
        </p:txBody>
      </p:sp>
      <p:sp>
        <p:nvSpPr>
          <p:cNvPr id="3" name="Content Placeholder 2"/>
          <p:cNvSpPr>
            <a:spLocks noGrp="1"/>
          </p:cNvSpPr>
          <p:nvPr>
            <p:ph idx="1"/>
          </p:nvPr>
        </p:nvSpPr>
        <p:spPr>
          <a:xfrm>
            <a:off x="4808193" y="609601"/>
            <a:ext cx="6170633" cy="5181600"/>
          </a:xfrm>
        </p:spPr>
        <p:txBody>
          <a:bodyPr anchor="ctr">
            <a:normAutofit/>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Text Placeholder 3"/>
          <p:cNvSpPr>
            <a:spLocks noGrp="1"/>
          </p:cNvSpPr>
          <p:nvPr>
            <p:ph type="body" sz="half" idx="2"/>
          </p:nvPr>
        </p:nvSpPr>
        <p:spPr>
          <a:xfrm>
            <a:off x="615624" y="2997201"/>
            <a:ext cx="3817213" cy="184573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編輯母片文字樣式</a:t>
            </a:r>
          </a:p>
        </p:txBody>
      </p:sp>
      <p:sp>
        <p:nvSpPr>
          <p:cNvPr id="5" name="Date Placeholder 4"/>
          <p:cNvSpPr>
            <a:spLocks noGrp="1"/>
          </p:cNvSpPr>
          <p:nvPr>
            <p:ph type="dt" sz="half" idx="10"/>
          </p:nvPr>
        </p:nvSpPr>
        <p:spPr/>
        <p:txBody>
          <a:bodyPr/>
          <a:lstStyle/>
          <a:p>
            <a:fld id="{549D0E90-B4AA-4A91-9F5E-A9EAD6716FF0}" type="datetimeFigureOut">
              <a:rPr lang="zh-TW" altLang="en-US" smtClean="0"/>
              <a:t>2016/12/28</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835DE268-E7DB-41EE-BFD4-CED8661D7DBA}" type="slidenum">
              <a:rPr lang="zh-TW" altLang="en-US" smtClean="0"/>
              <a:t>‹#›</a:t>
            </a:fld>
            <a:endParaRPr lang="zh-TW" altLang="en-US"/>
          </a:p>
        </p:txBody>
      </p:sp>
    </p:spTree>
    <p:extLst>
      <p:ext uri="{BB962C8B-B14F-4D97-AF65-F5344CB8AC3E}">
        <p14:creationId xmlns:p14="http://schemas.microsoft.com/office/powerpoint/2010/main" val="168338311"/>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pic>
        <p:nvPicPr>
          <p:cNvPr id="11" name="Picture 10"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08" y="0"/>
            <a:ext cx="12158133" cy="6858000"/>
          </a:xfrm>
          <a:prstGeom prst="rect">
            <a:avLst/>
          </a:prstGeom>
        </p:spPr>
      </p:pic>
      <p:sp>
        <p:nvSpPr>
          <p:cNvPr id="2" name="Title 1"/>
          <p:cNvSpPr>
            <a:spLocks noGrp="1"/>
          </p:cNvSpPr>
          <p:nvPr>
            <p:ph type="title"/>
          </p:nvPr>
        </p:nvSpPr>
        <p:spPr>
          <a:xfrm>
            <a:off x="616171" y="1735672"/>
            <a:ext cx="5462939" cy="1371600"/>
          </a:xfrm>
        </p:spPr>
        <p:txBody>
          <a:bodyPr anchor="b">
            <a:normAutofit/>
          </a:bodyPr>
          <a:lstStyle>
            <a:lvl1pPr algn="l">
              <a:defRPr sz="2400" b="0"/>
            </a:lvl1pPr>
          </a:lstStyle>
          <a:p>
            <a:r>
              <a:rPr lang="zh-TW" altLang="en-US" smtClean="0"/>
              <a:t>按一下以編輯母片標題樣式</a:t>
            </a:r>
            <a:endParaRPr lang="en-US" dirty="0"/>
          </a:p>
        </p:txBody>
      </p:sp>
      <p:sp>
        <p:nvSpPr>
          <p:cNvPr id="14" name="Picture Placeholder 2"/>
          <p:cNvSpPr>
            <a:spLocks noGrp="1" noChangeAspect="1"/>
          </p:cNvSpPr>
          <p:nvPr>
            <p:ph type="pic" idx="1"/>
          </p:nvPr>
        </p:nvSpPr>
        <p:spPr>
          <a:xfrm>
            <a:off x="6705600" y="914400"/>
            <a:ext cx="4267200"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vert="horz" lIns="91440" tIns="45720" rIns="91440" bIns="45720" rtlCol="0" anchor="t">
            <a:normAutofit/>
          </a:bodyPr>
          <a:lstStyle>
            <a:lvl1pPr>
              <a:defRPr lang="en-US" sz="1600" dirty="0"/>
            </a:lvl1pPr>
          </a:lstStyle>
          <a:p>
            <a:pPr marL="0" lvl="0" indent="0" algn="ctr">
              <a:buNone/>
            </a:pPr>
            <a:r>
              <a:rPr lang="zh-TW" altLang="en-US" smtClean="0"/>
              <a:t>按一下圖示以新增圖片</a:t>
            </a:r>
            <a:endParaRPr lang="en-US" dirty="0"/>
          </a:p>
        </p:txBody>
      </p:sp>
      <p:sp>
        <p:nvSpPr>
          <p:cNvPr id="4" name="Text Placeholder 3"/>
          <p:cNvSpPr>
            <a:spLocks noGrp="1"/>
          </p:cNvSpPr>
          <p:nvPr>
            <p:ph type="body" sz="half" idx="2"/>
          </p:nvPr>
        </p:nvSpPr>
        <p:spPr>
          <a:xfrm>
            <a:off x="616171" y="3107272"/>
            <a:ext cx="5462939"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編輯母片文字樣式</a:t>
            </a:r>
          </a:p>
        </p:txBody>
      </p:sp>
      <p:sp>
        <p:nvSpPr>
          <p:cNvPr id="5" name="Date Placeholder 4"/>
          <p:cNvSpPr>
            <a:spLocks noGrp="1"/>
          </p:cNvSpPr>
          <p:nvPr>
            <p:ph type="dt" sz="half" idx="10"/>
          </p:nvPr>
        </p:nvSpPr>
        <p:spPr/>
        <p:txBody>
          <a:bodyPr/>
          <a:lstStyle/>
          <a:p>
            <a:fld id="{549D0E90-B4AA-4A91-9F5E-A9EAD6716FF0}" type="datetimeFigureOut">
              <a:rPr lang="zh-TW" altLang="en-US" smtClean="0"/>
              <a:t>2016/12/28</a:t>
            </a:fld>
            <a:endParaRPr lang="zh-TW" alt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35DE268-E7DB-41EE-BFD4-CED8661D7DBA}" type="slidenum">
              <a:rPr lang="zh-TW" altLang="en-US" smtClean="0"/>
              <a:t>‹#›</a:t>
            </a:fld>
            <a:endParaRPr lang="zh-TW" altLang="en-US"/>
          </a:p>
        </p:txBody>
      </p:sp>
    </p:spTree>
    <p:extLst>
      <p:ext uri="{BB962C8B-B14F-4D97-AF65-F5344CB8AC3E}">
        <p14:creationId xmlns:p14="http://schemas.microsoft.com/office/powerpoint/2010/main" val="3504673298"/>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全景圖片 (含標題)">
    <p:spTree>
      <p:nvGrpSpPr>
        <p:cNvPr id="1" name=""/>
        <p:cNvGrpSpPr/>
        <p:nvPr/>
      </p:nvGrpSpPr>
      <p:grpSpPr>
        <a:xfrm>
          <a:off x="0" y="0"/>
          <a:ext cx="0" cy="0"/>
          <a:chOff x="0" y="0"/>
          <a:chExt cx="0" cy="0"/>
        </a:xfrm>
      </p:grpSpPr>
      <p:pic>
        <p:nvPicPr>
          <p:cNvPr id="10" name="Picture 9"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08" y="0"/>
            <a:ext cx="12158133" cy="6858000"/>
          </a:xfrm>
          <a:prstGeom prst="rect">
            <a:avLst/>
          </a:prstGeom>
        </p:spPr>
      </p:pic>
      <p:sp>
        <p:nvSpPr>
          <p:cNvPr id="2" name="Title 1"/>
          <p:cNvSpPr>
            <a:spLocks noGrp="1"/>
          </p:cNvSpPr>
          <p:nvPr>
            <p:ph type="title"/>
          </p:nvPr>
        </p:nvSpPr>
        <p:spPr>
          <a:xfrm>
            <a:off x="609601" y="4732865"/>
            <a:ext cx="10363200" cy="566738"/>
          </a:xfrm>
        </p:spPr>
        <p:txBody>
          <a:bodyPr anchor="b">
            <a:normAutofit/>
          </a:bodyPr>
          <a:lstStyle>
            <a:lvl1pPr algn="l">
              <a:defRPr sz="2000" b="0"/>
            </a:lvl1pPr>
          </a:lstStyle>
          <a:p>
            <a:r>
              <a:rPr lang="zh-TW" altLang="en-US" smtClean="0"/>
              <a:t>按一下以編輯母片標題樣式</a:t>
            </a:r>
            <a:endParaRPr lang="en-US" dirty="0"/>
          </a:p>
        </p:txBody>
      </p:sp>
      <p:sp>
        <p:nvSpPr>
          <p:cNvPr id="3" name="Picture Placeholder 2"/>
          <p:cNvSpPr>
            <a:spLocks noGrp="1" noChangeAspect="1"/>
          </p:cNvSpPr>
          <p:nvPr>
            <p:ph type="pic" idx="1"/>
          </p:nvPr>
        </p:nvSpPr>
        <p:spPr>
          <a:xfrm>
            <a:off x="1219201" y="932112"/>
            <a:ext cx="9144000"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vert="horz" lIns="91440" tIns="45720" rIns="91440" bIns="45720" rtlCol="0" anchor="t">
            <a:normAutofit/>
          </a:bodyPr>
          <a:lstStyle>
            <a:lvl1pPr>
              <a:defRPr lang="en-US" sz="1600"/>
            </a:lvl1pPr>
          </a:lstStyle>
          <a:p>
            <a:pPr marL="0" lvl="0" indent="0" algn="ctr">
              <a:buNone/>
            </a:pPr>
            <a:r>
              <a:rPr lang="zh-TW" altLang="en-US" smtClean="0"/>
              <a:t>按一下圖示以新增圖片</a:t>
            </a:r>
            <a:endParaRPr lang="en-US" dirty="0"/>
          </a:p>
        </p:txBody>
      </p:sp>
      <p:sp>
        <p:nvSpPr>
          <p:cNvPr id="4" name="Text Placeholder 3"/>
          <p:cNvSpPr>
            <a:spLocks noGrp="1"/>
          </p:cNvSpPr>
          <p:nvPr>
            <p:ph type="body" sz="half" idx="2"/>
          </p:nvPr>
        </p:nvSpPr>
        <p:spPr>
          <a:xfrm>
            <a:off x="609601" y="5299603"/>
            <a:ext cx="103632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編輯母片文字樣式</a:t>
            </a:r>
          </a:p>
        </p:txBody>
      </p:sp>
      <p:sp>
        <p:nvSpPr>
          <p:cNvPr id="5" name="Date Placeholder 4"/>
          <p:cNvSpPr>
            <a:spLocks noGrp="1"/>
          </p:cNvSpPr>
          <p:nvPr>
            <p:ph type="dt" sz="half" idx="10"/>
          </p:nvPr>
        </p:nvSpPr>
        <p:spPr/>
        <p:txBody>
          <a:bodyPr/>
          <a:lstStyle/>
          <a:p>
            <a:fld id="{549D0E90-B4AA-4A91-9F5E-A9EAD6716FF0}" type="datetimeFigureOut">
              <a:rPr lang="zh-TW" altLang="en-US" smtClean="0"/>
              <a:t>2016/12/28</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835DE268-E7DB-41EE-BFD4-CED8661D7DBA}" type="slidenum">
              <a:rPr lang="zh-TW" altLang="en-US" smtClean="0"/>
              <a:t>‹#›</a:t>
            </a:fld>
            <a:endParaRPr lang="zh-TW" altLang="en-US"/>
          </a:p>
        </p:txBody>
      </p:sp>
    </p:spTree>
    <p:extLst>
      <p:ext uri="{BB962C8B-B14F-4D97-AF65-F5344CB8AC3E}">
        <p14:creationId xmlns:p14="http://schemas.microsoft.com/office/powerpoint/2010/main" val="893039428"/>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標題與說明文字">
    <p:spTree>
      <p:nvGrpSpPr>
        <p:cNvPr id="1" name=""/>
        <p:cNvGrpSpPr/>
        <p:nvPr/>
      </p:nvGrpSpPr>
      <p:grpSpPr>
        <a:xfrm>
          <a:off x="0" y="0"/>
          <a:ext cx="0" cy="0"/>
          <a:chOff x="0" y="0"/>
          <a:chExt cx="0" cy="0"/>
        </a:xfrm>
      </p:grpSpPr>
      <p:pic>
        <p:nvPicPr>
          <p:cNvPr id="7" name="Picture 6"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08" y="0"/>
            <a:ext cx="12158133" cy="6858000"/>
          </a:xfrm>
          <a:prstGeom prst="rect">
            <a:avLst/>
          </a:prstGeom>
        </p:spPr>
      </p:pic>
      <p:sp>
        <p:nvSpPr>
          <p:cNvPr id="2" name="Title 1"/>
          <p:cNvSpPr>
            <a:spLocks noGrp="1"/>
          </p:cNvSpPr>
          <p:nvPr>
            <p:ph type="title"/>
          </p:nvPr>
        </p:nvSpPr>
        <p:spPr>
          <a:xfrm>
            <a:off x="609605" y="609603"/>
            <a:ext cx="10363199" cy="3124199"/>
          </a:xfrm>
        </p:spPr>
        <p:txBody>
          <a:bodyPr anchor="ctr">
            <a:normAutofit/>
          </a:bodyPr>
          <a:lstStyle>
            <a:lvl1pPr algn="l">
              <a:defRPr sz="3200" b="0" cap="none"/>
            </a:lvl1pPr>
          </a:lstStyle>
          <a:p>
            <a:r>
              <a:rPr lang="zh-TW" altLang="en-US" smtClean="0"/>
              <a:t>按一下以編輯母片標題樣式</a:t>
            </a:r>
            <a:endParaRPr lang="en-US" dirty="0"/>
          </a:p>
        </p:txBody>
      </p:sp>
      <p:sp>
        <p:nvSpPr>
          <p:cNvPr id="3" name="Text Placeholder 2"/>
          <p:cNvSpPr>
            <a:spLocks noGrp="1"/>
          </p:cNvSpPr>
          <p:nvPr>
            <p:ph type="body" idx="1"/>
          </p:nvPr>
        </p:nvSpPr>
        <p:spPr>
          <a:xfrm>
            <a:off x="609603" y="4343400"/>
            <a:ext cx="10363199"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smtClean="0"/>
              <a:t>編輯母片文字樣式</a:t>
            </a:r>
          </a:p>
        </p:txBody>
      </p:sp>
      <p:sp>
        <p:nvSpPr>
          <p:cNvPr id="4" name="Date Placeholder 3"/>
          <p:cNvSpPr>
            <a:spLocks noGrp="1"/>
          </p:cNvSpPr>
          <p:nvPr>
            <p:ph type="dt" sz="half" idx="10"/>
          </p:nvPr>
        </p:nvSpPr>
        <p:spPr/>
        <p:txBody>
          <a:bodyPr/>
          <a:lstStyle/>
          <a:p>
            <a:fld id="{549D0E90-B4AA-4A91-9F5E-A9EAD6716FF0}" type="datetimeFigureOut">
              <a:rPr lang="zh-TW" altLang="en-US" smtClean="0"/>
              <a:t>2016/12/28</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835DE268-E7DB-41EE-BFD4-CED8661D7DBA}" type="slidenum">
              <a:rPr lang="zh-TW" altLang="en-US" smtClean="0"/>
              <a:t>‹#›</a:t>
            </a:fld>
            <a:endParaRPr lang="zh-TW" altLang="en-US"/>
          </a:p>
        </p:txBody>
      </p:sp>
    </p:spTree>
    <p:extLst>
      <p:ext uri="{BB962C8B-B14F-4D97-AF65-F5344CB8AC3E}">
        <p14:creationId xmlns:p14="http://schemas.microsoft.com/office/powerpoint/2010/main" val="1851167227"/>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引述 (含標題)">
    <p:spTree>
      <p:nvGrpSpPr>
        <p:cNvPr id="1" name=""/>
        <p:cNvGrpSpPr/>
        <p:nvPr/>
      </p:nvGrpSpPr>
      <p:grpSpPr>
        <a:xfrm>
          <a:off x="0" y="0"/>
          <a:ext cx="0" cy="0"/>
          <a:chOff x="0" y="0"/>
          <a:chExt cx="0" cy="0"/>
        </a:xfrm>
      </p:grpSpPr>
      <p:pic>
        <p:nvPicPr>
          <p:cNvPr id="17" name="Picture 16"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08" y="0"/>
            <a:ext cx="12158133" cy="6858000"/>
          </a:xfrm>
          <a:prstGeom prst="rect">
            <a:avLst/>
          </a:prstGeom>
        </p:spPr>
      </p:pic>
      <p:sp>
        <p:nvSpPr>
          <p:cNvPr id="14" name="TextBox 13"/>
          <p:cNvSpPr txBox="1"/>
          <p:nvPr/>
        </p:nvSpPr>
        <p:spPr>
          <a:xfrm>
            <a:off x="562395" y="718114"/>
            <a:ext cx="60975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314401" y="2751671"/>
            <a:ext cx="60975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1172154" y="609603"/>
            <a:ext cx="9455063" cy="2743199"/>
          </a:xfrm>
        </p:spPr>
        <p:txBody>
          <a:bodyPr anchor="ctr">
            <a:normAutofit/>
          </a:bodyPr>
          <a:lstStyle>
            <a:lvl1pPr algn="l">
              <a:defRPr sz="3200" b="0" cap="none">
                <a:solidFill>
                  <a:schemeClr val="tx1"/>
                </a:solidFill>
              </a:defRPr>
            </a:lvl1pPr>
          </a:lstStyle>
          <a:p>
            <a:r>
              <a:rPr lang="zh-TW" altLang="en-US" smtClean="0"/>
              <a:t>按一下以編輯母片標題樣式</a:t>
            </a:r>
            <a:endParaRPr lang="en-US" dirty="0"/>
          </a:p>
        </p:txBody>
      </p:sp>
      <p:sp>
        <p:nvSpPr>
          <p:cNvPr id="10" name="Text Placeholder 9"/>
          <p:cNvSpPr>
            <a:spLocks noGrp="1"/>
          </p:cNvSpPr>
          <p:nvPr>
            <p:ph type="body" sz="quarter" idx="13"/>
          </p:nvPr>
        </p:nvSpPr>
        <p:spPr>
          <a:xfrm>
            <a:off x="1318229" y="3352800"/>
            <a:ext cx="9168177" cy="381000"/>
          </a:xfrm>
        </p:spPr>
        <p:txBody>
          <a:bodyPr anchor="ctr">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TW" altLang="en-US" smtClean="0"/>
              <a:t>編輯母片文字樣式</a:t>
            </a:r>
          </a:p>
        </p:txBody>
      </p:sp>
      <p:sp>
        <p:nvSpPr>
          <p:cNvPr id="3" name="Text Placeholder 2"/>
          <p:cNvSpPr>
            <a:spLocks noGrp="1"/>
          </p:cNvSpPr>
          <p:nvPr>
            <p:ph type="body" idx="1"/>
          </p:nvPr>
        </p:nvSpPr>
        <p:spPr>
          <a:xfrm>
            <a:off x="616355" y="4343400"/>
            <a:ext cx="10363200"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smtClean="0"/>
              <a:t>編輯母片文字樣式</a:t>
            </a:r>
          </a:p>
        </p:txBody>
      </p:sp>
      <p:sp>
        <p:nvSpPr>
          <p:cNvPr id="4" name="Date Placeholder 3"/>
          <p:cNvSpPr>
            <a:spLocks noGrp="1"/>
          </p:cNvSpPr>
          <p:nvPr>
            <p:ph type="dt" sz="half" idx="10"/>
          </p:nvPr>
        </p:nvSpPr>
        <p:spPr/>
        <p:txBody>
          <a:bodyPr/>
          <a:lstStyle/>
          <a:p>
            <a:fld id="{549D0E90-B4AA-4A91-9F5E-A9EAD6716FF0}" type="datetimeFigureOut">
              <a:rPr lang="zh-TW" altLang="en-US" smtClean="0"/>
              <a:t>2016/12/28</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835DE268-E7DB-41EE-BFD4-CED8661D7DBA}" type="slidenum">
              <a:rPr lang="zh-TW" altLang="en-US" smtClean="0"/>
              <a:t>‹#›</a:t>
            </a:fld>
            <a:endParaRPr lang="zh-TW" altLang="en-US"/>
          </a:p>
        </p:txBody>
      </p:sp>
    </p:spTree>
    <p:extLst>
      <p:ext uri="{BB962C8B-B14F-4D97-AF65-F5344CB8AC3E}">
        <p14:creationId xmlns:p14="http://schemas.microsoft.com/office/powerpoint/2010/main" val="3528997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036662CF-C7B0-4E0D-A8EF-6C346E54F2F8}" type="datetimeFigureOut">
              <a:rPr lang="zh-TW" altLang="en-US" smtClean="0"/>
              <a:t>2016/12/28</a:t>
            </a:fld>
            <a:endParaRPr lang="zh-TW" alt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zh-TW" altLang="en-US"/>
          </a:p>
        </p:txBody>
      </p:sp>
      <p:sp>
        <p:nvSpPr>
          <p:cNvPr id="9" name="Slide Number Placeholder 8"/>
          <p:cNvSpPr>
            <a:spLocks noGrp="1"/>
          </p:cNvSpPr>
          <p:nvPr>
            <p:ph type="sldNum" sz="quarter" idx="12"/>
          </p:nvPr>
        </p:nvSpPr>
        <p:spPr/>
        <p:txBody>
          <a:bodyPr/>
          <a:lstStyle/>
          <a:p>
            <a:fld id="{6363B49B-A0C9-4CB9-A0F4-4D87265CD80D}" type="slidenum">
              <a:rPr lang="zh-TW" altLang="en-US" smtClean="0"/>
              <a:t>‹#›</a:t>
            </a:fld>
            <a:endParaRPr lang="zh-TW" altLang="en-US"/>
          </a:p>
        </p:txBody>
      </p:sp>
    </p:spTree>
    <p:extLst>
      <p:ext uri="{BB962C8B-B14F-4D97-AF65-F5344CB8AC3E}">
        <p14:creationId xmlns:p14="http://schemas.microsoft.com/office/powerpoint/2010/main" val="49113447"/>
      </p:ext>
    </p:extLst>
  </p:cSld>
  <p:clrMapOvr>
    <a:masterClrMapping/>
  </p:clrMapOvr>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pic>
        <p:nvPicPr>
          <p:cNvPr id="7" name="Picture 6"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08" y="0"/>
            <a:ext cx="12158133" cy="6858000"/>
          </a:xfrm>
          <a:prstGeom prst="rect">
            <a:avLst/>
          </a:prstGeom>
        </p:spPr>
      </p:pic>
      <p:sp>
        <p:nvSpPr>
          <p:cNvPr id="2" name="Title 1"/>
          <p:cNvSpPr>
            <a:spLocks noGrp="1"/>
          </p:cNvSpPr>
          <p:nvPr>
            <p:ph type="title"/>
          </p:nvPr>
        </p:nvSpPr>
        <p:spPr>
          <a:xfrm>
            <a:off x="609602" y="3291648"/>
            <a:ext cx="10363201" cy="1468800"/>
          </a:xfrm>
        </p:spPr>
        <p:txBody>
          <a:bodyPr anchor="b">
            <a:normAutofit/>
          </a:bodyPr>
          <a:lstStyle>
            <a:lvl1pPr algn="l">
              <a:defRPr sz="2800" b="0" cap="none"/>
            </a:lvl1pPr>
          </a:lstStyle>
          <a:p>
            <a:r>
              <a:rPr lang="zh-TW" altLang="en-US" smtClean="0"/>
              <a:t>按一下以編輯母片標題樣式</a:t>
            </a:r>
            <a:endParaRPr lang="en-US" dirty="0"/>
          </a:p>
        </p:txBody>
      </p:sp>
      <p:sp>
        <p:nvSpPr>
          <p:cNvPr id="3" name="Text Placeholder 2"/>
          <p:cNvSpPr>
            <a:spLocks noGrp="1"/>
          </p:cNvSpPr>
          <p:nvPr>
            <p:ph type="body" idx="1"/>
          </p:nvPr>
        </p:nvSpPr>
        <p:spPr>
          <a:xfrm>
            <a:off x="609600" y="4760448"/>
            <a:ext cx="10363203" cy="8604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smtClean="0"/>
              <a:t>編輯母片文字樣式</a:t>
            </a:r>
          </a:p>
        </p:txBody>
      </p:sp>
      <p:sp>
        <p:nvSpPr>
          <p:cNvPr id="4" name="Date Placeholder 3"/>
          <p:cNvSpPr>
            <a:spLocks noGrp="1"/>
          </p:cNvSpPr>
          <p:nvPr>
            <p:ph type="dt" sz="half" idx="10"/>
          </p:nvPr>
        </p:nvSpPr>
        <p:spPr/>
        <p:txBody>
          <a:bodyPr/>
          <a:lstStyle/>
          <a:p>
            <a:fld id="{549D0E90-B4AA-4A91-9F5E-A9EAD6716FF0}" type="datetimeFigureOut">
              <a:rPr lang="zh-TW" altLang="en-US" smtClean="0"/>
              <a:t>2016/12/28</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835DE268-E7DB-41EE-BFD4-CED8661D7DBA}" type="slidenum">
              <a:rPr lang="zh-TW" altLang="en-US" smtClean="0"/>
              <a:t>‹#›</a:t>
            </a:fld>
            <a:endParaRPr lang="zh-TW" altLang="en-US"/>
          </a:p>
        </p:txBody>
      </p:sp>
    </p:spTree>
    <p:extLst>
      <p:ext uri="{BB962C8B-B14F-4D97-AF65-F5344CB8AC3E}">
        <p14:creationId xmlns:p14="http://schemas.microsoft.com/office/powerpoint/2010/main" val="31836214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引述名片">
    <p:spTree>
      <p:nvGrpSpPr>
        <p:cNvPr id="1" name=""/>
        <p:cNvGrpSpPr/>
        <p:nvPr/>
      </p:nvGrpSpPr>
      <p:grpSpPr>
        <a:xfrm>
          <a:off x="0" y="0"/>
          <a:ext cx="0" cy="0"/>
          <a:chOff x="0" y="0"/>
          <a:chExt cx="0" cy="0"/>
        </a:xfrm>
      </p:grpSpPr>
      <p:pic>
        <p:nvPicPr>
          <p:cNvPr id="13" name="Picture 12"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08" y="0"/>
            <a:ext cx="12158133" cy="6858000"/>
          </a:xfrm>
          <a:prstGeom prst="rect">
            <a:avLst/>
          </a:prstGeom>
        </p:spPr>
      </p:pic>
      <p:sp>
        <p:nvSpPr>
          <p:cNvPr id="11" name="TextBox 10"/>
          <p:cNvSpPr txBox="1"/>
          <p:nvPr/>
        </p:nvSpPr>
        <p:spPr>
          <a:xfrm>
            <a:off x="562395" y="718114"/>
            <a:ext cx="60975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6" name="TextBox 15"/>
          <p:cNvSpPr txBox="1"/>
          <p:nvPr/>
        </p:nvSpPr>
        <p:spPr>
          <a:xfrm>
            <a:off x="10314401" y="2751671"/>
            <a:ext cx="60975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1172154" y="609603"/>
            <a:ext cx="9455063" cy="2743199"/>
          </a:xfrm>
        </p:spPr>
        <p:txBody>
          <a:bodyPr anchor="ctr">
            <a:normAutofit/>
          </a:bodyPr>
          <a:lstStyle>
            <a:lvl1pPr algn="l">
              <a:defRPr sz="3200" b="0" cap="none">
                <a:solidFill>
                  <a:schemeClr val="tx1"/>
                </a:solidFill>
              </a:defRPr>
            </a:lvl1pPr>
          </a:lstStyle>
          <a:p>
            <a:r>
              <a:rPr lang="zh-TW" altLang="en-US" smtClean="0"/>
              <a:t>按一下以編輯母片標題樣式</a:t>
            </a:r>
            <a:endParaRPr lang="en-US" dirty="0"/>
          </a:p>
        </p:txBody>
      </p:sp>
      <p:sp>
        <p:nvSpPr>
          <p:cNvPr id="10" name="Text Placeholder 9"/>
          <p:cNvSpPr>
            <a:spLocks noGrp="1"/>
          </p:cNvSpPr>
          <p:nvPr>
            <p:ph type="body" sz="quarter" idx="13"/>
          </p:nvPr>
        </p:nvSpPr>
        <p:spPr>
          <a:xfrm>
            <a:off x="609601" y="3886200"/>
            <a:ext cx="10363201" cy="889000"/>
          </a:xfrm>
        </p:spPr>
        <p:txBody>
          <a:bodyPr vert="horz" lIns="91440" tIns="45720" rIns="91440" bIns="45720" rtlCol="0" anchor="b">
            <a:normAutofit/>
          </a:bodyPr>
          <a:lstStyle>
            <a:lvl1pPr>
              <a:buNone/>
              <a:defRPr lang="en-US" sz="2000" b="0" cap="none" dirty="0">
                <a:ln w="3175" cmpd="sng">
                  <a:noFill/>
                </a:ln>
                <a:solidFill>
                  <a:schemeClr val="tx1"/>
                </a:solidFill>
                <a:effectLst/>
              </a:defRPr>
            </a:lvl1pPr>
          </a:lstStyle>
          <a:p>
            <a:pPr marL="0" lvl="0">
              <a:spcBef>
                <a:spcPct val="0"/>
              </a:spcBef>
              <a:buNone/>
            </a:pPr>
            <a:r>
              <a:rPr lang="zh-TW" altLang="en-US" smtClean="0"/>
              <a:t>編輯母片文字樣式</a:t>
            </a:r>
          </a:p>
        </p:txBody>
      </p:sp>
      <p:sp>
        <p:nvSpPr>
          <p:cNvPr id="3" name="Text Placeholder 2"/>
          <p:cNvSpPr>
            <a:spLocks noGrp="1"/>
          </p:cNvSpPr>
          <p:nvPr>
            <p:ph type="body" idx="1"/>
          </p:nvPr>
        </p:nvSpPr>
        <p:spPr>
          <a:xfrm>
            <a:off x="609601" y="4775200"/>
            <a:ext cx="10363201" cy="1016000"/>
          </a:xfrm>
        </p:spPr>
        <p:txBody>
          <a:bodyPr anchor="t">
            <a:normAutofit/>
          </a:bodyPr>
          <a:lstStyle>
            <a:lvl1pPr marL="0" indent="0" algn="l">
              <a:buNone/>
              <a:defRPr sz="1600">
                <a:solidFill>
                  <a:schemeClr val="tx1"/>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smtClean="0"/>
              <a:t>編輯母片文字樣式</a:t>
            </a:r>
          </a:p>
        </p:txBody>
      </p:sp>
      <p:sp>
        <p:nvSpPr>
          <p:cNvPr id="4" name="Date Placeholder 3"/>
          <p:cNvSpPr>
            <a:spLocks noGrp="1"/>
          </p:cNvSpPr>
          <p:nvPr>
            <p:ph type="dt" sz="half" idx="10"/>
          </p:nvPr>
        </p:nvSpPr>
        <p:spPr/>
        <p:txBody>
          <a:bodyPr/>
          <a:lstStyle/>
          <a:p>
            <a:fld id="{549D0E90-B4AA-4A91-9F5E-A9EAD6716FF0}" type="datetimeFigureOut">
              <a:rPr lang="zh-TW" altLang="en-US" smtClean="0"/>
              <a:t>2016/12/28</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835DE268-E7DB-41EE-BFD4-CED8661D7DBA}" type="slidenum">
              <a:rPr lang="zh-TW" altLang="en-US" smtClean="0"/>
              <a:t>‹#›</a:t>
            </a:fld>
            <a:endParaRPr lang="zh-TW" altLang="en-US"/>
          </a:p>
        </p:txBody>
      </p:sp>
    </p:spTree>
    <p:extLst>
      <p:ext uri="{BB962C8B-B14F-4D97-AF65-F5344CB8AC3E}">
        <p14:creationId xmlns:p14="http://schemas.microsoft.com/office/powerpoint/2010/main" val="612704488"/>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是非題">
    <p:spTree>
      <p:nvGrpSpPr>
        <p:cNvPr id="1" name=""/>
        <p:cNvGrpSpPr/>
        <p:nvPr/>
      </p:nvGrpSpPr>
      <p:grpSpPr>
        <a:xfrm>
          <a:off x="0" y="0"/>
          <a:ext cx="0" cy="0"/>
          <a:chOff x="0" y="0"/>
          <a:chExt cx="0" cy="0"/>
        </a:xfrm>
      </p:grpSpPr>
      <p:pic>
        <p:nvPicPr>
          <p:cNvPr id="8" name="Picture 7"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08" y="0"/>
            <a:ext cx="12158133" cy="6858000"/>
          </a:xfrm>
          <a:prstGeom prst="rect">
            <a:avLst/>
          </a:prstGeom>
        </p:spPr>
      </p:pic>
      <p:sp>
        <p:nvSpPr>
          <p:cNvPr id="2" name="Title 1"/>
          <p:cNvSpPr>
            <a:spLocks noGrp="1"/>
          </p:cNvSpPr>
          <p:nvPr>
            <p:ph type="title"/>
          </p:nvPr>
        </p:nvSpPr>
        <p:spPr>
          <a:xfrm>
            <a:off x="619254" y="609603"/>
            <a:ext cx="10363201" cy="2743199"/>
          </a:xfrm>
        </p:spPr>
        <p:txBody>
          <a:bodyPr vert="horz" lIns="91440" tIns="45720" rIns="91440" bIns="45720" rtlCol="0" anchor="ctr">
            <a:normAutofit/>
          </a:bodyPr>
          <a:lstStyle>
            <a:lvl1pPr>
              <a:defRPr lang="en-US" sz="2800" b="0" dirty="0"/>
            </a:lvl1pPr>
          </a:lstStyle>
          <a:p>
            <a:pPr marL="0" lvl="0"/>
            <a:r>
              <a:rPr lang="zh-TW" altLang="en-US" smtClean="0"/>
              <a:t>按一下以編輯母片標題樣式</a:t>
            </a:r>
            <a:endParaRPr lang="en-US" dirty="0"/>
          </a:p>
        </p:txBody>
      </p:sp>
      <p:sp>
        <p:nvSpPr>
          <p:cNvPr id="10" name="Text Placeholder 9"/>
          <p:cNvSpPr>
            <a:spLocks noGrp="1"/>
          </p:cNvSpPr>
          <p:nvPr>
            <p:ph type="body" sz="quarter" idx="13"/>
          </p:nvPr>
        </p:nvSpPr>
        <p:spPr>
          <a:xfrm>
            <a:off x="619254" y="3505200"/>
            <a:ext cx="10363201" cy="838200"/>
          </a:xfrm>
        </p:spPr>
        <p:txBody>
          <a:bodyPr vert="horz" lIns="91440" tIns="45720" rIns="91440" bIns="45720" rtlCol="0" anchor="b">
            <a:normAutofit/>
          </a:bodyPr>
          <a:lstStyle>
            <a:lvl1pPr>
              <a:buNone/>
              <a:defRPr lang="en-US" sz="2000" b="0" cap="none" dirty="0">
                <a:ln w="3175" cmpd="sng">
                  <a:noFill/>
                </a:ln>
                <a:solidFill>
                  <a:schemeClr val="tx1"/>
                </a:solidFill>
                <a:effectLst/>
              </a:defRPr>
            </a:lvl1pPr>
          </a:lstStyle>
          <a:p>
            <a:pPr marL="0" lvl="0">
              <a:spcBef>
                <a:spcPct val="0"/>
              </a:spcBef>
              <a:buNone/>
            </a:pPr>
            <a:r>
              <a:rPr lang="zh-TW" altLang="en-US" smtClean="0"/>
              <a:t>編輯母片文字樣式</a:t>
            </a:r>
          </a:p>
        </p:txBody>
      </p:sp>
      <p:sp>
        <p:nvSpPr>
          <p:cNvPr id="3" name="Text Placeholder 2"/>
          <p:cNvSpPr>
            <a:spLocks noGrp="1"/>
          </p:cNvSpPr>
          <p:nvPr>
            <p:ph type="body" idx="1"/>
          </p:nvPr>
        </p:nvSpPr>
        <p:spPr>
          <a:xfrm>
            <a:off x="619253" y="4343400"/>
            <a:ext cx="10363201" cy="1447800"/>
          </a:xfrm>
        </p:spPr>
        <p:txBody>
          <a:bodyPr anchor="t">
            <a:normAutofit/>
          </a:bodyPr>
          <a:lstStyle>
            <a:lvl1pPr marL="0" indent="0" algn="l">
              <a:buNone/>
              <a:defRPr sz="1600">
                <a:solidFill>
                  <a:schemeClr val="tx1"/>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smtClean="0"/>
              <a:t>編輯母片文字樣式</a:t>
            </a:r>
          </a:p>
        </p:txBody>
      </p:sp>
      <p:sp>
        <p:nvSpPr>
          <p:cNvPr id="4" name="Date Placeholder 3"/>
          <p:cNvSpPr>
            <a:spLocks noGrp="1"/>
          </p:cNvSpPr>
          <p:nvPr>
            <p:ph type="dt" sz="half" idx="10"/>
          </p:nvPr>
        </p:nvSpPr>
        <p:spPr/>
        <p:txBody>
          <a:bodyPr/>
          <a:lstStyle/>
          <a:p>
            <a:fld id="{549D0E90-B4AA-4A91-9F5E-A9EAD6716FF0}" type="datetimeFigureOut">
              <a:rPr lang="zh-TW" altLang="en-US" smtClean="0"/>
              <a:t>2016/12/28</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835DE268-E7DB-41EE-BFD4-CED8661D7DBA}" type="slidenum">
              <a:rPr lang="zh-TW" altLang="en-US" smtClean="0"/>
              <a:t>‹#›</a:t>
            </a:fld>
            <a:endParaRPr lang="zh-TW" altLang="en-US"/>
          </a:p>
        </p:txBody>
      </p:sp>
    </p:spTree>
    <p:extLst>
      <p:ext uri="{BB962C8B-B14F-4D97-AF65-F5344CB8AC3E}">
        <p14:creationId xmlns:p14="http://schemas.microsoft.com/office/powerpoint/2010/main" val="3014969022"/>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pic>
        <p:nvPicPr>
          <p:cNvPr id="7" name="Picture 6"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08" y="0"/>
            <a:ext cx="12158133" cy="6858000"/>
          </a:xfrm>
          <a:prstGeom prst="rect">
            <a:avLst/>
          </a:prstGeom>
        </p:spPr>
      </p:pic>
      <p:sp>
        <p:nvSpPr>
          <p:cNvPr id="8" name="Title 1"/>
          <p:cNvSpPr>
            <a:spLocks noGrp="1"/>
          </p:cNvSpPr>
          <p:nvPr>
            <p:ph type="title"/>
          </p:nvPr>
        </p:nvSpPr>
        <p:spPr>
          <a:xfrm>
            <a:off x="609600" y="609602"/>
            <a:ext cx="10363200" cy="1456267"/>
          </a:xfrm>
        </p:spPr>
        <p:txBody>
          <a:bodyPr>
            <a:normAutofit/>
          </a:bodyPr>
          <a:lstStyle>
            <a:lvl1pPr>
              <a:defRPr sz="2800"/>
            </a:lvl1pPr>
          </a:lstStyle>
          <a:p>
            <a:r>
              <a:rPr lang="zh-TW" altLang="en-US" smtClean="0"/>
              <a:t>按一下以編輯母片標題樣式</a:t>
            </a:r>
            <a:endParaRPr lang="en-US" dirty="0"/>
          </a:p>
        </p:txBody>
      </p:sp>
      <p:sp>
        <p:nvSpPr>
          <p:cNvPr id="3" name="Vertical Text Placeholder 2"/>
          <p:cNvSpPr>
            <a:spLocks noGrp="1"/>
          </p:cNvSpPr>
          <p:nvPr>
            <p:ph type="body" orient="vert" idx="1"/>
          </p:nvPr>
        </p:nvSpPr>
        <p:spPr/>
        <p:txBody>
          <a:bodyPr vert="eaVert" anchor="t"/>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10"/>
          </p:nvPr>
        </p:nvSpPr>
        <p:spPr/>
        <p:txBody>
          <a:bodyPr/>
          <a:lstStyle/>
          <a:p>
            <a:fld id="{549D0E90-B4AA-4A91-9F5E-A9EAD6716FF0}" type="datetimeFigureOut">
              <a:rPr lang="zh-TW" altLang="en-US" smtClean="0"/>
              <a:t>2016/12/28</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835DE268-E7DB-41EE-BFD4-CED8661D7DBA}" type="slidenum">
              <a:rPr lang="zh-TW" altLang="en-US" smtClean="0"/>
              <a:t>‹#›</a:t>
            </a:fld>
            <a:endParaRPr lang="zh-TW" altLang="en-US"/>
          </a:p>
        </p:txBody>
      </p:sp>
    </p:spTree>
    <p:extLst>
      <p:ext uri="{BB962C8B-B14F-4D97-AF65-F5344CB8AC3E}">
        <p14:creationId xmlns:p14="http://schemas.microsoft.com/office/powerpoint/2010/main" val="2757963231"/>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pic>
        <p:nvPicPr>
          <p:cNvPr id="7" name="Picture 6"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08" y="0"/>
            <a:ext cx="12158133" cy="6858000"/>
          </a:xfrm>
          <a:prstGeom prst="rect">
            <a:avLst/>
          </a:prstGeom>
        </p:spPr>
      </p:pic>
      <p:sp>
        <p:nvSpPr>
          <p:cNvPr id="2" name="Vertical Title 1"/>
          <p:cNvSpPr>
            <a:spLocks noGrp="1"/>
          </p:cNvSpPr>
          <p:nvPr>
            <p:ph type="title" orient="vert"/>
          </p:nvPr>
        </p:nvSpPr>
        <p:spPr>
          <a:xfrm>
            <a:off x="8737305" y="609601"/>
            <a:ext cx="2235495" cy="5181601"/>
          </a:xfrm>
        </p:spPr>
        <p:txBody>
          <a:bodyPr vert="eaVert">
            <a:normAutofit/>
          </a:bodyPr>
          <a:lstStyle>
            <a:lvl1pPr>
              <a:defRPr sz="2800"/>
            </a:lvl1pPr>
          </a:lstStyle>
          <a:p>
            <a:r>
              <a:rPr lang="zh-TW" altLang="en-US" smtClean="0"/>
              <a:t>按一下以編輯母片標題樣式</a:t>
            </a:r>
            <a:endParaRPr lang="en-US" dirty="0"/>
          </a:p>
        </p:txBody>
      </p:sp>
      <p:sp>
        <p:nvSpPr>
          <p:cNvPr id="3" name="Vertical Text Placeholder 2"/>
          <p:cNvSpPr>
            <a:spLocks noGrp="1"/>
          </p:cNvSpPr>
          <p:nvPr>
            <p:ph type="body" orient="vert" idx="1"/>
          </p:nvPr>
        </p:nvSpPr>
        <p:spPr>
          <a:xfrm>
            <a:off x="609600" y="609600"/>
            <a:ext cx="7986912" cy="5181600"/>
          </a:xfrm>
        </p:spPr>
        <p:txBody>
          <a:bodyPr vert="eaVert" anchor="t"/>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10"/>
          </p:nvPr>
        </p:nvSpPr>
        <p:spPr/>
        <p:txBody>
          <a:bodyPr/>
          <a:lstStyle/>
          <a:p>
            <a:fld id="{549D0E90-B4AA-4A91-9F5E-A9EAD6716FF0}" type="datetimeFigureOut">
              <a:rPr lang="zh-TW" altLang="en-US" smtClean="0"/>
              <a:t>2016/12/28</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835DE268-E7DB-41EE-BFD4-CED8661D7DBA}" type="slidenum">
              <a:rPr lang="zh-TW" altLang="en-US" smtClean="0"/>
              <a:t>‹#›</a:t>
            </a:fld>
            <a:endParaRPr lang="zh-TW" altLang="en-US"/>
          </a:p>
        </p:txBody>
      </p:sp>
    </p:spTree>
    <p:extLst>
      <p:ext uri="{BB962C8B-B14F-4D97-AF65-F5344CB8AC3E}">
        <p14:creationId xmlns:p14="http://schemas.microsoft.com/office/powerpoint/2010/main" val="1307573056"/>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079785" y="2906013"/>
            <a:ext cx="10034748" cy="89966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707153434"/>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7"/>
            <a:ext cx="11653523" cy="2055306"/>
          </a:xfrm>
        </p:spPr>
        <p:txBody>
          <a:bodyPr/>
          <a:lstStyle>
            <a:lvl1pPr marL="0" indent="0">
              <a:buNone/>
              <a:defRPr>
                <a:gradFill>
                  <a:gsLst>
                    <a:gs pos="1250">
                      <a:schemeClr val="tx1"/>
                    </a:gs>
                    <a:gs pos="99000">
                      <a:schemeClr val="tx1"/>
                    </a:gs>
                  </a:gsLst>
                  <a:lin ang="5400000" scaled="0"/>
                </a:gradFill>
              </a:defRPr>
            </a:lvl1pPr>
            <a:lvl2pPr marL="0" indent="0">
              <a:buFontTx/>
              <a:buNone/>
              <a:defRPr sz="1765"/>
            </a:lvl2pPr>
            <a:lvl3pPr marL="168073" indent="0">
              <a:buNone/>
              <a:defRPr/>
            </a:lvl3pPr>
            <a:lvl4pPr marL="336145" indent="0">
              <a:buNone/>
              <a:defRPr/>
            </a:lvl4pPr>
            <a:lvl5pPr marL="504218"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54278998"/>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含標題的內容">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latin typeface="微軟正黑體" panose="020B0604030504040204" pitchFamily="34" charset="-120"/>
                <a:ea typeface="微軟正黑體" panose="020B0604030504040204" pitchFamily="34" charset="-120"/>
              </a:defRPr>
            </a:lvl1pPr>
          </a:lstStyle>
          <a:p>
            <a:r>
              <a:rPr lang="zh-TW" altLang="en-US" smtClean="0"/>
              <a:t>按一下以編輯母片標題樣式</a:t>
            </a:r>
            <a:endParaRPr lang="en-US" dirty="0"/>
          </a:p>
        </p:txBody>
      </p:sp>
      <p:sp>
        <p:nvSpPr>
          <p:cNvPr id="3" name="Content Placeholder 2"/>
          <p:cNvSpPr>
            <a:spLocks noGrp="1"/>
          </p:cNvSpPr>
          <p:nvPr>
            <p:ph idx="1"/>
          </p:nvPr>
        </p:nvSpPr>
        <p:spPr>
          <a:xfrm>
            <a:off x="4800600" y="731520"/>
            <a:ext cx="6492240" cy="5257800"/>
          </a:xfrm>
        </p:spPr>
        <p:txBody>
          <a:bodyPr/>
          <a:lstStyle>
            <a:lvl1pPr>
              <a:defRPr>
                <a:latin typeface="微軟正黑體" panose="020B0604030504040204" pitchFamily="34" charset="-120"/>
                <a:ea typeface="微軟正黑體" panose="020B0604030504040204" pitchFamily="34" charset="-120"/>
              </a:defRPr>
            </a:lvl1pPr>
            <a:lvl2pPr>
              <a:defRPr>
                <a:latin typeface="微軟正黑體" panose="020B0604030504040204" pitchFamily="34" charset="-120"/>
                <a:ea typeface="微軟正黑體" panose="020B0604030504040204" pitchFamily="34" charset="-120"/>
              </a:defRPr>
            </a:lvl2pPr>
            <a:lvl3pPr>
              <a:defRPr>
                <a:latin typeface="微軟正黑體" panose="020B0604030504040204" pitchFamily="34" charset="-120"/>
                <a:ea typeface="微軟正黑體" panose="020B0604030504040204" pitchFamily="34" charset="-120"/>
              </a:defRPr>
            </a:lvl3pPr>
            <a:lvl4pPr>
              <a:defRPr>
                <a:latin typeface="微軟正黑體" panose="020B0604030504040204" pitchFamily="34" charset="-120"/>
                <a:ea typeface="微軟正黑體" panose="020B0604030504040204" pitchFamily="34" charset="-120"/>
              </a:defRPr>
            </a:lvl4pPr>
            <a:lvl5pPr>
              <a:defRPr>
                <a:latin typeface="微軟正黑體" panose="020B0604030504040204" pitchFamily="34" charset="-120"/>
                <a:ea typeface="微軟正黑體" panose="020B0604030504040204" pitchFamily="34" charset="-120"/>
              </a:defRPr>
            </a:lvl5p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latin typeface="微軟正黑體" panose="020B0604030504040204" pitchFamily="34" charset="-120"/>
                <a:ea typeface="微軟正黑體" panose="020B0604030504040204" pitchFamily="34" charset="-12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編輯母片文字樣式</a:t>
            </a:r>
          </a:p>
        </p:txBody>
      </p:sp>
      <p:sp>
        <p:nvSpPr>
          <p:cNvPr id="5" name="Date Placeholder 4"/>
          <p:cNvSpPr>
            <a:spLocks noGrp="1"/>
          </p:cNvSpPr>
          <p:nvPr>
            <p:ph type="dt" sz="half" idx="10"/>
          </p:nvPr>
        </p:nvSpPr>
        <p:spPr>
          <a:xfrm>
            <a:off x="465512" y="6459785"/>
            <a:ext cx="2618510" cy="365125"/>
          </a:xfrm>
        </p:spPr>
        <p:txBody>
          <a:bodyPr/>
          <a:lstStyle>
            <a:lvl1pPr algn="l">
              <a:defRPr>
                <a:latin typeface="微軟正黑體" panose="020B0604030504040204" pitchFamily="34" charset="-120"/>
                <a:ea typeface="微軟正黑體" panose="020B0604030504040204" pitchFamily="34" charset="-120"/>
              </a:defRPr>
            </a:lvl1pPr>
          </a:lstStyle>
          <a:p>
            <a:fld id="{036662CF-C7B0-4E0D-A8EF-6C346E54F2F8}" type="datetimeFigureOut">
              <a:rPr lang="zh-TW" altLang="en-US" smtClean="0"/>
              <a:pPr/>
              <a:t>2016/12/28</a:t>
            </a:fld>
            <a:endParaRPr lang="zh-TW" alt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latin typeface="微軟正黑體" panose="020B0604030504040204" pitchFamily="34" charset="-120"/>
                <a:ea typeface="微軟正黑體" panose="020B0604030504040204" pitchFamily="34" charset="-120"/>
              </a:defRPr>
            </a:lvl1pPr>
          </a:lstStyle>
          <a:p>
            <a:endParaRPr lang="zh-TW" altLang="en-US"/>
          </a:p>
        </p:txBody>
      </p:sp>
      <p:sp>
        <p:nvSpPr>
          <p:cNvPr id="7" name="Slide Number Placeholder 6"/>
          <p:cNvSpPr>
            <a:spLocks noGrp="1"/>
          </p:cNvSpPr>
          <p:nvPr>
            <p:ph type="sldNum" sz="quarter" idx="12"/>
          </p:nvPr>
        </p:nvSpPr>
        <p:spPr/>
        <p:txBody>
          <a:bodyPr/>
          <a:lstStyle>
            <a:lvl1pPr>
              <a:defRPr>
                <a:solidFill>
                  <a:schemeClr val="tx2"/>
                </a:solidFill>
                <a:latin typeface="微軟正黑體" panose="020B0604030504040204" pitchFamily="34" charset="-120"/>
                <a:ea typeface="微軟正黑體" panose="020B0604030504040204" pitchFamily="34" charset="-120"/>
              </a:defRPr>
            </a:lvl1pPr>
          </a:lstStyle>
          <a:p>
            <a:fld id="{6363B49B-A0C9-4CB9-A0F4-4D87265CD80D}" type="slidenum">
              <a:rPr lang="zh-TW" altLang="en-US" smtClean="0"/>
              <a:pPr/>
              <a:t>‹#›</a:t>
            </a:fld>
            <a:endParaRPr lang="zh-TW" altLang="en-US"/>
          </a:p>
        </p:txBody>
      </p:sp>
    </p:spTree>
    <p:extLst>
      <p:ext uri="{BB962C8B-B14F-4D97-AF65-F5344CB8AC3E}">
        <p14:creationId xmlns:p14="http://schemas.microsoft.com/office/powerpoint/2010/main" val="3835689843"/>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含標題的圖片">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latin typeface="微軟正黑體" panose="020B0604030504040204" pitchFamily="34" charset="-120"/>
                <a:ea typeface="微軟正黑體" panose="020B0604030504040204" pitchFamily="34" charset="-120"/>
              </a:defRPr>
            </a:lvl1pPr>
          </a:lstStyle>
          <a:p>
            <a:r>
              <a:rPr lang="zh-TW" altLang="en-US" smtClean="0"/>
              <a:t>按一下以編輯母片標題樣式</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latin typeface="微軟正黑體" panose="020B0604030504040204" pitchFamily="34" charset="-120"/>
                <a:ea typeface="微軟正黑體" panose="020B0604030504040204" pitchFamily="34" charset="-12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smtClean="0"/>
              <a:t>按一下圖示以新增圖片</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latin typeface="微軟正黑體" panose="020B0604030504040204" pitchFamily="34" charset="-120"/>
                <a:ea typeface="微軟正黑體" panose="020B0604030504040204" pitchFamily="34" charset="-12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編輯母片文字樣式</a:t>
            </a:r>
          </a:p>
        </p:txBody>
      </p:sp>
      <p:sp>
        <p:nvSpPr>
          <p:cNvPr id="5" name="Date Placeholder 4"/>
          <p:cNvSpPr>
            <a:spLocks noGrp="1"/>
          </p:cNvSpPr>
          <p:nvPr>
            <p:ph type="dt" sz="half" idx="10"/>
          </p:nvPr>
        </p:nvSpPr>
        <p:spPr/>
        <p:txBody>
          <a:bodyPr/>
          <a:lstStyle>
            <a:lvl1pPr>
              <a:defRPr>
                <a:latin typeface="微軟正黑體" panose="020B0604030504040204" pitchFamily="34" charset="-120"/>
                <a:ea typeface="微軟正黑體" panose="020B0604030504040204" pitchFamily="34" charset="-120"/>
              </a:defRPr>
            </a:lvl1pPr>
          </a:lstStyle>
          <a:p>
            <a:fld id="{036662CF-C7B0-4E0D-A8EF-6C346E54F2F8}" type="datetimeFigureOut">
              <a:rPr lang="zh-TW" altLang="en-US" smtClean="0"/>
              <a:pPr/>
              <a:t>2016/12/28</a:t>
            </a:fld>
            <a:endParaRPr lang="zh-TW" altLang="en-US"/>
          </a:p>
        </p:txBody>
      </p:sp>
      <p:sp>
        <p:nvSpPr>
          <p:cNvPr id="6" name="Footer Placeholder 5"/>
          <p:cNvSpPr>
            <a:spLocks noGrp="1"/>
          </p:cNvSpPr>
          <p:nvPr>
            <p:ph type="ftr" sz="quarter" idx="11"/>
          </p:nvPr>
        </p:nvSpPr>
        <p:spPr/>
        <p:txBody>
          <a:bodyPr/>
          <a:lstStyle>
            <a:lvl1pPr>
              <a:defRPr>
                <a:latin typeface="微軟正黑體" panose="020B0604030504040204" pitchFamily="34" charset="-120"/>
                <a:ea typeface="微軟正黑體" panose="020B0604030504040204" pitchFamily="34" charset="-120"/>
              </a:defRPr>
            </a:lvl1pPr>
          </a:lstStyle>
          <a:p>
            <a:endParaRPr lang="zh-TW" altLang="en-US"/>
          </a:p>
        </p:txBody>
      </p:sp>
      <p:sp>
        <p:nvSpPr>
          <p:cNvPr id="7" name="Slide Number Placeholder 6"/>
          <p:cNvSpPr>
            <a:spLocks noGrp="1"/>
          </p:cNvSpPr>
          <p:nvPr>
            <p:ph type="sldNum" sz="quarter" idx="12"/>
          </p:nvPr>
        </p:nvSpPr>
        <p:spPr/>
        <p:txBody>
          <a:bodyPr/>
          <a:lstStyle>
            <a:lvl1pPr>
              <a:defRPr>
                <a:latin typeface="微軟正黑體" panose="020B0604030504040204" pitchFamily="34" charset="-120"/>
                <a:ea typeface="微軟正黑體" panose="020B0604030504040204" pitchFamily="34" charset="-120"/>
              </a:defRPr>
            </a:lvl1pPr>
          </a:lstStyle>
          <a:p>
            <a:fld id="{6363B49B-A0C9-4CB9-A0F4-4D87265CD80D}" type="slidenum">
              <a:rPr lang="zh-TW" altLang="en-US" smtClean="0"/>
              <a:pPr/>
              <a:t>‹#›</a:t>
            </a:fld>
            <a:endParaRPr lang="zh-TW" altLang="en-US"/>
          </a:p>
        </p:txBody>
      </p:sp>
    </p:spTree>
    <p:extLst>
      <p:ext uri="{BB962C8B-B14F-4D97-AF65-F5344CB8AC3E}">
        <p14:creationId xmlns:p14="http://schemas.microsoft.com/office/powerpoint/2010/main" val="1741190614"/>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theme" Target="../theme/theme2.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slideLayout" Target="../slideLayouts/slideLayout46.xml"/><Relationship Id="rId18" Type="http://schemas.openxmlformats.org/officeDocument/2006/relationships/slideLayout" Target="../slideLayouts/slideLayout51.xml"/><Relationship Id="rId3" Type="http://schemas.openxmlformats.org/officeDocument/2006/relationships/slideLayout" Target="../slideLayouts/slideLayout36.xml"/><Relationship Id="rId21" Type="http://schemas.openxmlformats.org/officeDocument/2006/relationships/slideLayout" Target="../slideLayouts/slideLayout54.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17" Type="http://schemas.openxmlformats.org/officeDocument/2006/relationships/slideLayout" Target="../slideLayouts/slideLayout50.xml"/><Relationship Id="rId25" Type="http://schemas.openxmlformats.org/officeDocument/2006/relationships/theme" Target="../theme/theme3.xml"/><Relationship Id="rId2" Type="http://schemas.openxmlformats.org/officeDocument/2006/relationships/slideLayout" Target="../slideLayouts/slideLayout35.xml"/><Relationship Id="rId16" Type="http://schemas.openxmlformats.org/officeDocument/2006/relationships/slideLayout" Target="../slideLayouts/slideLayout49.xml"/><Relationship Id="rId20" Type="http://schemas.openxmlformats.org/officeDocument/2006/relationships/slideLayout" Target="../slideLayouts/slideLayout53.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24" Type="http://schemas.openxmlformats.org/officeDocument/2006/relationships/slideLayout" Target="../slideLayouts/slideLayout57.xml"/><Relationship Id="rId5" Type="http://schemas.openxmlformats.org/officeDocument/2006/relationships/slideLayout" Target="../slideLayouts/slideLayout38.xml"/><Relationship Id="rId15" Type="http://schemas.openxmlformats.org/officeDocument/2006/relationships/slideLayout" Target="../slideLayouts/slideLayout48.xml"/><Relationship Id="rId23" Type="http://schemas.openxmlformats.org/officeDocument/2006/relationships/slideLayout" Target="../slideLayouts/slideLayout56.xml"/><Relationship Id="rId10" Type="http://schemas.openxmlformats.org/officeDocument/2006/relationships/slideLayout" Target="../slideLayouts/slideLayout43.xml"/><Relationship Id="rId19" Type="http://schemas.openxmlformats.org/officeDocument/2006/relationships/slideLayout" Target="../slideLayouts/slideLayout52.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 Id="rId22" Type="http://schemas.openxmlformats.org/officeDocument/2006/relationships/slideLayout" Target="../slideLayouts/slideLayout55.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5.xml"/><Relationship Id="rId13" Type="http://schemas.openxmlformats.org/officeDocument/2006/relationships/slideLayout" Target="../slideLayouts/slideLayout70.xml"/><Relationship Id="rId18" Type="http://schemas.openxmlformats.org/officeDocument/2006/relationships/slideLayout" Target="../slideLayouts/slideLayout75.xml"/><Relationship Id="rId3" Type="http://schemas.openxmlformats.org/officeDocument/2006/relationships/slideLayout" Target="../slideLayouts/slideLayout60.xml"/><Relationship Id="rId7" Type="http://schemas.openxmlformats.org/officeDocument/2006/relationships/slideLayout" Target="../slideLayouts/slideLayout64.xml"/><Relationship Id="rId12" Type="http://schemas.openxmlformats.org/officeDocument/2006/relationships/slideLayout" Target="../slideLayouts/slideLayout69.xml"/><Relationship Id="rId17" Type="http://schemas.openxmlformats.org/officeDocument/2006/relationships/slideLayout" Target="../slideLayouts/slideLayout74.xml"/><Relationship Id="rId2" Type="http://schemas.openxmlformats.org/officeDocument/2006/relationships/slideLayout" Target="../slideLayouts/slideLayout59.xml"/><Relationship Id="rId16" Type="http://schemas.openxmlformats.org/officeDocument/2006/relationships/slideLayout" Target="../slideLayouts/slideLayout73.xml"/><Relationship Id="rId20" Type="http://schemas.openxmlformats.org/officeDocument/2006/relationships/theme" Target="../theme/theme4.xml"/><Relationship Id="rId1" Type="http://schemas.openxmlformats.org/officeDocument/2006/relationships/slideLayout" Target="../slideLayouts/slideLayout58.xml"/><Relationship Id="rId6" Type="http://schemas.openxmlformats.org/officeDocument/2006/relationships/slideLayout" Target="../slideLayouts/slideLayout63.xml"/><Relationship Id="rId11" Type="http://schemas.openxmlformats.org/officeDocument/2006/relationships/slideLayout" Target="../slideLayouts/slideLayout68.xml"/><Relationship Id="rId5" Type="http://schemas.openxmlformats.org/officeDocument/2006/relationships/slideLayout" Target="../slideLayouts/slideLayout62.xml"/><Relationship Id="rId15" Type="http://schemas.openxmlformats.org/officeDocument/2006/relationships/slideLayout" Target="../slideLayouts/slideLayout72.xml"/><Relationship Id="rId10" Type="http://schemas.openxmlformats.org/officeDocument/2006/relationships/slideLayout" Target="../slideLayouts/slideLayout67.xml"/><Relationship Id="rId19" Type="http://schemas.openxmlformats.org/officeDocument/2006/relationships/slideLayout" Target="../slideLayouts/slideLayout76.xml"/><Relationship Id="rId4" Type="http://schemas.openxmlformats.org/officeDocument/2006/relationships/slideLayout" Target="../slideLayouts/slideLayout61.xml"/><Relationship Id="rId9" Type="http://schemas.openxmlformats.org/officeDocument/2006/relationships/slideLayout" Target="../slideLayouts/slideLayout66.xml"/><Relationship Id="rId14" Type="http://schemas.openxmlformats.org/officeDocument/2006/relationships/slideLayout" Target="../slideLayouts/slideLayout7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zh-TW" altLang="en-US" smtClean="0"/>
              <a:t>按一下以編輯母片標題樣式</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latin typeface="微軟正黑體" panose="020B0604030504040204" pitchFamily="34" charset="-120"/>
                <a:ea typeface="微軟正黑體" panose="020B0604030504040204" pitchFamily="34" charset="-120"/>
              </a:defRPr>
            </a:lvl1pPr>
          </a:lstStyle>
          <a:p>
            <a:fld id="{036662CF-C7B0-4E0D-A8EF-6C346E54F2F8}" type="datetimeFigureOut">
              <a:rPr lang="zh-TW" altLang="en-US" smtClean="0"/>
              <a:pPr/>
              <a:t>2016/12/28</a:t>
            </a:fld>
            <a:endParaRPr lang="zh-TW" alt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latin typeface="微軟正黑體" panose="020B0604030504040204" pitchFamily="34" charset="-120"/>
                <a:ea typeface="微軟正黑體" panose="020B0604030504040204" pitchFamily="34" charset="-120"/>
              </a:defRPr>
            </a:lvl1pPr>
          </a:lstStyle>
          <a:p>
            <a:endParaRPr lang="zh-TW" alt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latin typeface="微軟正黑體" panose="020B0604030504040204" pitchFamily="34" charset="-120"/>
                <a:ea typeface="微軟正黑體" panose="020B0604030504040204" pitchFamily="34" charset="-120"/>
              </a:defRPr>
            </a:lvl1pPr>
          </a:lstStyle>
          <a:p>
            <a:fld id="{6363B49B-A0C9-4CB9-A0F4-4D87265CD80D}" type="slidenum">
              <a:rPr lang="zh-TW" altLang="en-US" smtClean="0"/>
              <a:pPr/>
              <a:t>‹#›</a:t>
            </a:fld>
            <a:endParaRPr lang="zh-TW" alt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97583904"/>
      </p:ext>
    </p:extLst>
  </p:cSld>
  <p:clrMap bg1="lt1" tx1="dk1" bg2="lt2" tx2="dk2" accent1="accent1" accent2="accent2" accent3="accent3" accent4="accent4" accent5="accent5" accent6="accent6" hlink="hlink" folHlink="folHlink"/>
  <p:sldLayoutIdLst>
    <p:sldLayoutId id="2147483833" r:id="rId1"/>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Lst>
  <p:timing>
    <p:tnLst>
      <p:par>
        <p:cTn id="1" dur="indefinite" restart="never" nodeType="tmRoot"/>
      </p:par>
    </p:tnLst>
  </p:timing>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微軟正黑體" panose="020B0604030504040204" pitchFamily="34" charset="-120"/>
          <a:ea typeface="微軟正黑體" panose="020B0604030504040204" pitchFamily="34" charset="-120"/>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微軟正黑體" panose="020B0604030504040204" pitchFamily="34" charset="-120"/>
          <a:ea typeface="微軟正黑體" panose="020B0604030504040204" pitchFamily="34" charset="-120"/>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微軟正黑體" panose="020B0604030504040204" pitchFamily="34" charset="-120"/>
          <a:ea typeface="微軟正黑體" panose="020B0604030504040204" pitchFamily="34" charset="-120"/>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微軟正黑體" panose="020B0604030504040204" pitchFamily="34" charset="-120"/>
          <a:ea typeface="微軟正黑體" panose="020B0604030504040204" pitchFamily="34" charset="-120"/>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微軟正黑體" panose="020B0604030504040204" pitchFamily="34" charset="-120"/>
          <a:ea typeface="微軟正黑體" panose="020B0604030504040204" pitchFamily="34" charset="-120"/>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微軟正黑體" panose="020B0604030504040204" pitchFamily="34" charset="-120"/>
          <a:ea typeface="微軟正黑體" panose="020B0604030504040204" pitchFamily="34" charset="-120"/>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marL="336145" marR="0" lvl="0" indent="-336145" algn="l" defTabSz="914367" rtl="0" eaLnBrk="1" fontAlgn="auto" latinLnBrk="0" hangingPunct="1">
              <a:lnSpc>
                <a:spcPct val="90000"/>
              </a:lnSpc>
              <a:spcBef>
                <a:spcPct val="20000"/>
              </a:spcBef>
              <a:spcAft>
                <a:spcPts val="0"/>
              </a:spcAft>
              <a:buClrTx/>
              <a:buSzPct val="90000"/>
              <a:buFont typeface="Arial" pitchFamily="34" charset="0"/>
              <a:buChar char="•"/>
              <a:tabLst/>
            </a:pPr>
            <a:r>
              <a:rPr lang="en-US"/>
              <a:t>Edit Master text styles</a:t>
            </a:r>
          </a:p>
          <a:p>
            <a:pPr marL="336145" marR="0" lvl="1" indent="-336145" algn="l" defTabSz="914367" rtl="0" eaLnBrk="1" fontAlgn="auto" latinLnBrk="0" hangingPunct="1">
              <a:lnSpc>
                <a:spcPct val="90000"/>
              </a:lnSpc>
              <a:spcBef>
                <a:spcPct val="20000"/>
              </a:spcBef>
              <a:spcAft>
                <a:spcPts val="0"/>
              </a:spcAft>
              <a:buClrTx/>
              <a:buSzPct val="90000"/>
              <a:buFont typeface="Arial" pitchFamily="34" charset="0"/>
              <a:buChar char="•"/>
              <a:tabLst/>
            </a:pPr>
            <a:r>
              <a:rPr lang="en-US"/>
              <a:t>Second level</a:t>
            </a:r>
          </a:p>
          <a:p>
            <a:pPr marL="336145" marR="0" lvl="2" indent="-336145" algn="l" defTabSz="914367" rtl="0" eaLnBrk="1" fontAlgn="auto" latinLnBrk="0" hangingPunct="1">
              <a:lnSpc>
                <a:spcPct val="90000"/>
              </a:lnSpc>
              <a:spcBef>
                <a:spcPct val="20000"/>
              </a:spcBef>
              <a:spcAft>
                <a:spcPts val="0"/>
              </a:spcAft>
              <a:buClrTx/>
              <a:buSzPct val="90000"/>
              <a:buFont typeface="Arial" pitchFamily="34" charset="0"/>
              <a:buChar char="•"/>
              <a:tabLst/>
            </a:pPr>
            <a:r>
              <a:rPr lang="en-US"/>
              <a:t>Third level</a:t>
            </a:r>
          </a:p>
          <a:p>
            <a:pPr marL="336145" marR="0" lvl="3" indent="-336145" algn="l" defTabSz="914367" rtl="0" eaLnBrk="1" fontAlgn="auto" latinLnBrk="0" hangingPunct="1">
              <a:lnSpc>
                <a:spcPct val="90000"/>
              </a:lnSpc>
              <a:spcBef>
                <a:spcPct val="20000"/>
              </a:spcBef>
              <a:spcAft>
                <a:spcPts val="0"/>
              </a:spcAft>
              <a:buClrTx/>
              <a:buSzPct val="90000"/>
              <a:buFont typeface="Arial" pitchFamily="34" charset="0"/>
              <a:buChar char="•"/>
              <a:tabLst/>
            </a:pPr>
            <a:r>
              <a:rPr lang="en-US"/>
              <a:t>Fourth level</a:t>
            </a:r>
          </a:p>
          <a:p>
            <a:pPr marL="336145" marR="0" lvl="4" indent="-336145" algn="l" defTabSz="914367" rtl="0" eaLnBrk="1" fontAlgn="auto" latinLnBrk="0" hangingPunct="1">
              <a:lnSpc>
                <a:spcPct val="90000"/>
              </a:lnSpc>
              <a:spcBef>
                <a:spcPct val="20000"/>
              </a:spcBef>
              <a:spcAft>
                <a:spcPts val="0"/>
              </a:spcAft>
              <a:buClrTx/>
              <a:buSzPct val="90000"/>
              <a:buFont typeface="Arial" pitchFamily="34" charset="0"/>
              <a:buChar char="•"/>
              <a:tabLst/>
            </a:pPr>
            <a:r>
              <a:rPr lang="en-US"/>
              <a:t>Fifth level</a:t>
            </a:r>
            <a:endParaRPr lang="en-US" dirty="0"/>
          </a:p>
        </p:txBody>
      </p:sp>
      <p:grpSp>
        <p:nvGrpSpPr>
          <p:cNvPr id="42" name="Group 41"/>
          <p:cNvGrpSpPr/>
          <p:nvPr/>
        </p:nvGrpSpPr>
        <p:grpSpPr>
          <a:xfrm>
            <a:off x="12370906" y="-217"/>
            <a:ext cx="935477" cy="5654618"/>
            <a:chOff x="12618967" y="-221"/>
            <a:chExt cx="954235" cy="5767186"/>
          </a:xfrm>
        </p:grpSpPr>
        <p:grpSp>
          <p:nvGrpSpPr>
            <p:cNvPr id="43" name="Group 42"/>
            <p:cNvGrpSpPr/>
            <p:nvPr userDrawn="1"/>
          </p:nvGrpSpPr>
          <p:grpSpPr>
            <a:xfrm rot="5400000">
              <a:off x="11582059" y="1045293"/>
              <a:ext cx="2703052" cy="629236"/>
              <a:chOff x="1586734" y="4543426"/>
              <a:chExt cx="2703052" cy="629236"/>
            </a:xfrm>
          </p:grpSpPr>
          <p:sp>
            <p:nvSpPr>
              <p:cNvPr id="50" name="Rectangle 49"/>
              <p:cNvSpPr/>
              <p:nvPr userDrawn="1"/>
            </p:nvSpPr>
            <p:spPr bwMode="auto">
              <a:xfrm>
                <a:off x="2505456" y="4543427"/>
                <a:ext cx="869930" cy="289766"/>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49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Blue</a:t>
                </a:r>
              </a:p>
              <a:p>
                <a:pPr marL="0" marR="0" lvl="0" indent="0"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R:0 G:120 B:215</a:t>
                </a:r>
              </a:p>
            </p:txBody>
          </p:sp>
          <p:sp>
            <p:nvSpPr>
              <p:cNvPr id="51" name="Rectangle 50"/>
              <p:cNvSpPr/>
              <p:nvPr userDrawn="1"/>
            </p:nvSpPr>
            <p:spPr bwMode="auto">
              <a:xfrm>
                <a:off x="1586734" y="4543428"/>
                <a:ext cx="869930" cy="289766"/>
              </a:xfrm>
              <a:prstGeom prst="rect">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490" b="1" i="0" u="none" strike="noStrike" kern="0" cap="none" spc="0" normalizeH="0" baseline="0" noProof="0" dirty="0">
                    <a:ln>
                      <a:noFill/>
                    </a:ln>
                    <a:gradFill>
                      <a:gsLst>
                        <a:gs pos="28319">
                          <a:srgbClr val="505050"/>
                        </a:gs>
                        <a:gs pos="79000">
                          <a:srgbClr val="505050"/>
                        </a:gs>
                      </a:gsLst>
                      <a:lin ang="5400000" scaled="0"/>
                    </a:gradFill>
                    <a:effectLst/>
                    <a:uLnTx/>
                    <a:uFillTx/>
                    <a:latin typeface="Segoe UI"/>
                    <a:ea typeface="Segoe UI" pitchFamily="34" charset="0"/>
                    <a:cs typeface="Segoe UI" pitchFamily="34" charset="0"/>
                  </a:rPr>
                  <a:t>Cyan</a:t>
                </a:r>
              </a:p>
              <a:p>
                <a:pPr marL="0" marR="0" lvl="0" indent="0"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28319">
                          <a:srgbClr val="505050"/>
                        </a:gs>
                        <a:gs pos="79000">
                          <a:srgbClr val="505050"/>
                        </a:gs>
                      </a:gsLst>
                      <a:lin ang="5400000" scaled="0"/>
                    </a:gradFill>
                    <a:effectLst/>
                    <a:uLnTx/>
                    <a:uFillTx/>
                    <a:latin typeface="Segoe UI"/>
                    <a:ea typeface="Segoe UI" pitchFamily="34" charset="0"/>
                    <a:cs typeface="Segoe UI" pitchFamily="34" charset="0"/>
                  </a:rPr>
                  <a:t>R:0 G:188 B:242</a:t>
                </a:r>
              </a:p>
            </p:txBody>
          </p:sp>
          <p:sp>
            <p:nvSpPr>
              <p:cNvPr id="52" name="Rectangle 51"/>
              <p:cNvSpPr/>
              <p:nvPr userDrawn="1"/>
            </p:nvSpPr>
            <p:spPr bwMode="auto">
              <a:xfrm>
                <a:off x="1586734" y="4882896"/>
                <a:ext cx="869930" cy="289766"/>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490" b="1" i="0" u="none" strike="noStrike" kern="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Light Gray</a:t>
                </a:r>
              </a:p>
              <a:p>
                <a:pPr marL="0" marR="0" lvl="0" indent="0"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R:210 G:210 B:210</a:t>
                </a:r>
              </a:p>
            </p:txBody>
          </p:sp>
          <p:sp>
            <p:nvSpPr>
              <p:cNvPr id="53" name="Rectangle 52"/>
              <p:cNvSpPr/>
              <p:nvPr userDrawn="1"/>
            </p:nvSpPr>
            <p:spPr bwMode="auto">
              <a:xfrm>
                <a:off x="3419856" y="4543426"/>
                <a:ext cx="869930" cy="289766"/>
              </a:xfrm>
              <a:prstGeom prst="rect">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49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Blue</a:t>
                </a:r>
              </a:p>
              <a:p>
                <a:pPr marL="0" marR="0" lvl="0" indent="0"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R:0 G:32 B:80</a:t>
                </a:r>
              </a:p>
            </p:txBody>
          </p:sp>
          <p:sp>
            <p:nvSpPr>
              <p:cNvPr id="54" name="Rectangle 53"/>
              <p:cNvSpPr/>
              <p:nvPr userDrawn="1"/>
            </p:nvSpPr>
            <p:spPr bwMode="auto">
              <a:xfrm>
                <a:off x="3413144" y="4882896"/>
                <a:ext cx="869930" cy="289766"/>
              </a:xfrm>
              <a:prstGeom prst="rect">
                <a:avLst/>
              </a:prstGeom>
              <a:solidFill>
                <a:srgbClr val="32323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49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Gray</a:t>
                </a:r>
              </a:p>
              <a:p>
                <a:pPr marL="0" marR="0" lvl="0" indent="0"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R:50 G:50 B:50</a:t>
                </a:r>
              </a:p>
            </p:txBody>
          </p:sp>
          <p:sp>
            <p:nvSpPr>
              <p:cNvPr id="55" name="Rectangle 54"/>
              <p:cNvSpPr/>
              <p:nvPr userDrawn="1"/>
            </p:nvSpPr>
            <p:spPr bwMode="auto">
              <a:xfrm>
                <a:off x="2505456" y="4882895"/>
                <a:ext cx="869930" cy="289766"/>
              </a:xfrm>
              <a:prstGeom prst="rect">
                <a:avLst/>
              </a:prstGeom>
              <a:solidFill>
                <a:srgbClr val="737373"/>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49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Gray</a:t>
                </a:r>
              </a:p>
              <a:p>
                <a:pPr marL="0" marR="0" lvl="0" indent="0"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R:115 G:115 B:115</a:t>
                </a:r>
              </a:p>
            </p:txBody>
          </p:sp>
        </p:grpSp>
        <p:grpSp>
          <p:nvGrpSpPr>
            <p:cNvPr id="44" name="Group 43"/>
            <p:cNvGrpSpPr/>
            <p:nvPr userDrawn="1"/>
          </p:nvGrpSpPr>
          <p:grpSpPr>
            <a:xfrm rot="5400000">
              <a:off x="11412325" y="4270556"/>
              <a:ext cx="2703052" cy="289766"/>
              <a:chOff x="4476564" y="4543426"/>
              <a:chExt cx="2703052" cy="289766"/>
            </a:xfrm>
          </p:grpSpPr>
          <p:sp>
            <p:nvSpPr>
              <p:cNvPr id="47" name="Rectangle 46"/>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lvl="0" defTabSz="914102" fontAlgn="base">
                  <a:lnSpc>
                    <a:spcPct val="100000"/>
                  </a:lnSpc>
                  <a:spcBef>
                    <a:spcPct val="0"/>
                  </a:spcBef>
                  <a:spcAft>
                    <a:spcPct val="0"/>
                  </a:spcAft>
                </a:pPr>
                <a:r>
                  <a:rPr lang="en-US" sz="490" b="1" baseline="0" noProof="0" dirty="0">
                    <a:gradFill>
                      <a:gsLst>
                        <a:gs pos="0">
                          <a:srgbClr val="FFFFFF"/>
                        </a:gs>
                        <a:gs pos="100000">
                          <a:srgbClr val="FFFFFF"/>
                        </a:gs>
                      </a:gsLst>
                      <a:lin ang="5400000" scaled="0"/>
                    </a:gradFill>
                    <a:ea typeface="Segoe UI" pitchFamily="34" charset="0"/>
                    <a:cs typeface="Segoe UI" pitchFamily="34" charset="0"/>
                  </a:rPr>
                  <a:t>Purple</a:t>
                </a:r>
              </a:p>
              <a:p>
                <a:pPr lvl="0" defTabSz="914102" fontAlgn="base">
                  <a:lnSpc>
                    <a:spcPct val="100000"/>
                  </a:lnSpc>
                  <a:spcBef>
                    <a:spcPct val="0"/>
                  </a:spcBef>
                  <a:spcAft>
                    <a:spcPct val="0"/>
                  </a:spcAft>
                </a:pPr>
                <a:r>
                  <a:rPr kumimoji="0" lang="en-US" sz="49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R:92 G:45 B:145</a:t>
                </a:r>
              </a:p>
            </p:txBody>
          </p:sp>
          <p:sp>
            <p:nvSpPr>
              <p:cNvPr id="48" name="Rectangle 47"/>
              <p:cNvSpPr/>
              <p:nvPr userDrawn="1"/>
            </p:nvSpPr>
            <p:spPr bwMode="auto">
              <a:xfrm>
                <a:off x="6309686" y="4543426"/>
                <a:ext cx="869930" cy="289766"/>
              </a:xfrm>
              <a:prstGeom prst="rect">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49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Orange</a:t>
                </a:r>
              </a:p>
              <a:p>
                <a:pPr marL="0" marR="0" lvl="0" indent="0"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R:216 G:59 B:1</a:t>
                </a:r>
              </a:p>
            </p:txBody>
          </p:sp>
          <p:sp>
            <p:nvSpPr>
              <p:cNvPr id="49" name="Rectangle 48"/>
              <p:cNvSpPr/>
              <p:nvPr userDrawn="1"/>
            </p:nvSpPr>
            <p:spPr bwMode="auto">
              <a:xfrm>
                <a:off x="4476564" y="4543426"/>
                <a:ext cx="869930" cy="289766"/>
              </a:xfrm>
              <a:prstGeom prst="rect">
                <a:avLst/>
              </a:prstGeom>
              <a:solidFill>
                <a:srgbClr val="107C10"/>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49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Green</a:t>
                </a:r>
              </a:p>
              <a:p>
                <a:pPr marL="0" marR="0" lvl="0" indent="0"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R:16 G:124 B:16</a:t>
                </a:r>
              </a:p>
            </p:txBody>
          </p:sp>
        </p:grpSp>
        <p:sp>
          <p:nvSpPr>
            <p:cNvPr id="45" name="TextBox 44"/>
            <p:cNvSpPr txBox="1"/>
            <p:nvPr userDrawn="1"/>
          </p:nvSpPr>
          <p:spPr>
            <a:xfrm rot="5400000">
              <a:off x="12987813" y="258334"/>
              <a:ext cx="843944" cy="326834"/>
            </a:xfrm>
            <a:prstGeom prst="rect">
              <a:avLst/>
            </a:prstGeom>
            <a:noFill/>
          </p:spPr>
          <p:txBody>
            <a:bodyPr wrap="none" lIns="0" tIns="91440" rIns="182880" bIns="91440" rtlCol="0">
              <a:spAutoFit/>
            </a:bodyPr>
            <a:lstStyle/>
            <a:p>
              <a:pPr marL="0" marR="0" lvl="0" indent="0" defTabSz="896386" eaLnBrk="1" fontAlgn="auto" latinLnBrk="0" hangingPunct="1">
                <a:lnSpc>
                  <a:spcPct val="90000"/>
                </a:lnSpc>
                <a:spcBef>
                  <a:spcPts val="0"/>
                </a:spcBef>
                <a:spcAft>
                  <a:spcPts val="588"/>
                </a:spcAft>
                <a:buClrTx/>
                <a:buSzTx/>
                <a:buFontTx/>
                <a:buNone/>
                <a:tabLst/>
                <a:defRPr/>
              </a:pPr>
              <a:r>
                <a:rPr kumimoji="0" lang="en-US" sz="980" b="0" i="0" u="none" strike="noStrike" kern="0" cap="none" spc="0" normalizeH="0" baseline="0" noProof="0" dirty="0">
                  <a:ln>
                    <a:noFill/>
                  </a:ln>
                  <a:gradFill>
                    <a:gsLst>
                      <a:gs pos="2917">
                        <a:srgbClr val="505050"/>
                      </a:gs>
                      <a:gs pos="30000">
                        <a:srgbClr val="505050"/>
                      </a:gs>
                    </a:gsLst>
                    <a:lin ang="5400000" scaled="0"/>
                  </a:gradFill>
                  <a:effectLst/>
                  <a:uLnTx/>
                  <a:uFillTx/>
                </a:rPr>
                <a:t>Main colors</a:t>
              </a:r>
            </a:p>
          </p:txBody>
        </p:sp>
        <p:sp>
          <p:nvSpPr>
            <p:cNvPr id="46" name="TextBox 45"/>
            <p:cNvSpPr txBox="1"/>
            <p:nvPr userDrawn="1"/>
          </p:nvSpPr>
          <p:spPr>
            <a:xfrm rot="5400000">
              <a:off x="11746691" y="4228746"/>
              <a:ext cx="2647253" cy="326834"/>
            </a:xfrm>
            <a:prstGeom prst="rect">
              <a:avLst/>
            </a:prstGeom>
            <a:noFill/>
          </p:spPr>
          <p:txBody>
            <a:bodyPr wrap="none" lIns="0" tIns="91440" rIns="182880" bIns="91440" rtlCol="0">
              <a:spAutoFit/>
            </a:bodyPr>
            <a:lstStyle/>
            <a:p>
              <a:pPr marL="0" marR="0" lvl="0" indent="0" defTabSz="896386" eaLnBrk="1" fontAlgn="auto" latinLnBrk="0" hangingPunct="1">
                <a:lnSpc>
                  <a:spcPct val="90000"/>
                </a:lnSpc>
                <a:spcBef>
                  <a:spcPts val="0"/>
                </a:spcBef>
                <a:spcAft>
                  <a:spcPts val="588"/>
                </a:spcAft>
                <a:buClrTx/>
                <a:buSzTx/>
                <a:buFontTx/>
                <a:buNone/>
                <a:tabLst/>
                <a:defRPr/>
              </a:pPr>
              <a:r>
                <a:rPr kumimoji="0" lang="en-US" sz="980" b="0" i="0" u="none" strike="noStrike" kern="0" cap="none" spc="0" normalizeH="0" baseline="0" noProof="0" dirty="0">
                  <a:ln>
                    <a:noFill/>
                  </a:ln>
                  <a:gradFill>
                    <a:gsLst>
                      <a:gs pos="2917">
                        <a:srgbClr val="505050"/>
                      </a:gs>
                      <a:gs pos="30000">
                        <a:srgbClr val="505050"/>
                      </a:gs>
                    </a:gsLst>
                    <a:lin ang="5400000" scaled="0"/>
                  </a:gradFill>
                  <a:effectLst/>
                  <a:uLnTx/>
                  <a:uFillTx/>
                </a:rPr>
                <a:t>Secondary colors (use only when necessary)</a:t>
              </a:r>
            </a:p>
          </p:txBody>
        </p:sp>
      </p:grpSp>
    </p:spTree>
    <p:extLst>
      <p:ext uri="{BB962C8B-B14F-4D97-AF65-F5344CB8AC3E}">
        <p14:creationId xmlns:p14="http://schemas.microsoft.com/office/powerpoint/2010/main" val="2332963913"/>
      </p:ext>
    </p:extLst>
  </p:cSld>
  <p:clrMap bg1="dk1" tx1="lt1" bg2="dk2" tx2="lt2" accent1="accent1" accent2="accent2" accent3="accent3" accent4="accent4" accent5="accent5" accent6="accent6" hlink="hlink" folHlink="folHlink"/>
  <p:sldLayoutIdLst>
    <p:sldLayoutId id="2147483851" r:id="rId1"/>
    <p:sldLayoutId id="2147483852" r:id="rId2"/>
    <p:sldLayoutId id="2147483853" r:id="rId3"/>
    <p:sldLayoutId id="2147483854" r:id="rId4"/>
    <p:sldLayoutId id="2147483855" r:id="rId5"/>
    <p:sldLayoutId id="2147483856" r:id="rId6"/>
    <p:sldLayoutId id="2147483857" r:id="rId7"/>
    <p:sldLayoutId id="2147483858" r:id="rId8"/>
    <p:sldLayoutId id="2147483859" r:id="rId9"/>
    <p:sldLayoutId id="2147483860" r:id="rId10"/>
    <p:sldLayoutId id="2147483861" r:id="rId11"/>
    <p:sldLayoutId id="2147483862" r:id="rId12"/>
    <p:sldLayoutId id="2147483863" r:id="rId13"/>
    <p:sldLayoutId id="2147483864" r:id="rId14"/>
    <p:sldLayoutId id="2147483865" r:id="rId15"/>
    <p:sldLayoutId id="2147483866" r:id="rId16"/>
    <p:sldLayoutId id="2147483867" r:id="rId17"/>
    <p:sldLayoutId id="2147483868" r:id="rId18"/>
    <p:sldLayoutId id="2147483869" r:id="rId19"/>
    <p:sldLayoutId id="2147483870" r:id="rId20"/>
    <p:sldLayoutId id="2147483871" r:id="rId21"/>
    <p:sldLayoutId id="2147483872" r:id="rId22"/>
  </p:sldLayoutIdLst>
  <p:transition>
    <p:fade/>
  </p:transition>
  <p:timing>
    <p:tnLst>
      <p:par>
        <p:cTn id="1" dur="indefinite" restart="never" nodeType="tmRoot"/>
      </p:par>
    </p:tnLst>
  </p:timing>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3921" kern="1200" spc="0" baseline="0" dirty="0" smtClean="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2353"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grpSp>
        <p:nvGrpSpPr>
          <p:cNvPr id="18" name="Group 17"/>
          <p:cNvGrpSpPr/>
          <p:nvPr userDrawn="1"/>
        </p:nvGrpSpPr>
        <p:grpSpPr>
          <a:xfrm>
            <a:off x="12370906" y="-217"/>
            <a:ext cx="935477" cy="5654618"/>
            <a:chOff x="12618967" y="-221"/>
            <a:chExt cx="954235" cy="5767186"/>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smtClean="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dirty="0" smtClean="0">
                    <a:gradFill>
                      <a:gsLst>
                        <a:gs pos="2092">
                          <a:srgbClr val="F8F8F8"/>
                        </a:gs>
                        <a:gs pos="10042">
                          <a:srgbClr val="F8F8F8"/>
                        </a:gs>
                      </a:gsLst>
                      <a:lin ang="5400000" scaled="0"/>
                    </a:gradFill>
                    <a:ea typeface="Segoe UI" pitchFamily="34" charset="0"/>
                    <a:cs typeface="Segoe UI" pitchFamily="34" charset="0"/>
                  </a:rPr>
                  <a:t>R:</a:t>
                </a:r>
                <a:r>
                  <a:rPr lang="en-US" sz="490" baseline="0" dirty="0" smtClean="0">
                    <a:gradFill>
                      <a:gsLst>
                        <a:gs pos="2092">
                          <a:srgbClr val="F8F8F8"/>
                        </a:gs>
                        <a:gs pos="10042">
                          <a:srgbClr val="F8F8F8"/>
                        </a:gs>
                      </a:gsLst>
                      <a:lin ang="5400000" scaled="0"/>
                    </a:gradFill>
                    <a:ea typeface="Segoe UI" pitchFamily="34" charset="0"/>
                    <a:cs typeface="Segoe UI" pitchFamily="34" charset="0"/>
                  </a:rPr>
                  <a:t>0 G:120 B:215</a:t>
                </a:r>
                <a:endParaRPr lang="en-US" sz="490" dirty="0" smtClean="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smtClean="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dirty="0" smtClean="0">
                    <a:gradFill>
                      <a:gsLst>
                        <a:gs pos="7965">
                          <a:srgbClr val="000000"/>
                        </a:gs>
                        <a:gs pos="28319">
                          <a:srgbClr val="000000"/>
                        </a:gs>
                      </a:gsLst>
                      <a:lin ang="5400000" scaled="0"/>
                    </a:gradFill>
                    <a:ea typeface="Segoe UI" pitchFamily="34" charset="0"/>
                    <a:cs typeface="Segoe UI" pitchFamily="34" charset="0"/>
                  </a:rPr>
                  <a:t>R:</a:t>
                </a:r>
                <a:r>
                  <a:rPr lang="en-US" sz="490" baseline="0" dirty="0" smtClean="0">
                    <a:gradFill>
                      <a:gsLst>
                        <a:gs pos="7965">
                          <a:srgbClr val="000000"/>
                        </a:gs>
                        <a:gs pos="28319">
                          <a:srgbClr val="000000"/>
                        </a:gs>
                      </a:gsLst>
                      <a:lin ang="5400000" scaled="0"/>
                    </a:gradFill>
                    <a:ea typeface="Segoe UI" pitchFamily="34" charset="0"/>
                    <a:cs typeface="Segoe UI" pitchFamily="34" charset="0"/>
                  </a:rPr>
                  <a:t>0 G:188 B:242</a:t>
                </a:r>
                <a:endParaRPr lang="en-US" sz="490" dirty="0" smtClean="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smtClean="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dirty="0" smtClean="0">
                    <a:gradFill>
                      <a:gsLst>
                        <a:gs pos="92035">
                          <a:srgbClr val="505050"/>
                        </a:gs>
                        <a:gs pos="27000">
                          <a:srgbClr val="505050"/>
                        </a:gs>
                      </a:gsLst>
                      <a:lin ang="5400000" scaled="0"/>
                    </a:gradFill>
                    <a:ea typeface="Segoe UI" pitchFamily="34" charset="0"/>
                    <a:cs typeface="Segoe UI" pitchFamily="34" charset="0"/>
                  </a:rPr>
                  <a:t>R:</a:t>
                </a:r>
                <a:r>
                  <a:rPr lang="en-US" sz="490" baseline="0" dirty="0" smtClean="0">
                    <a:gradFill>
                      <a:gsLst>
                        <a:gs pos="92035">
                          <a:srgbClr val="505050"/>
                        </a:gs>
                        <a:gs pos="27000">
                          <a:srgbClr val="505050"/>
                        </a:gs>
                      </a:gsLst>
                      <a:lin ang="5400000" scaled="0"/>
                    </a:gradFill>
                    <a:ea typeface="Segoe UI" pitchFamily="34" charset="0"/>
                    <a:cs typeface="Segoe UI" pitchFamily="34" charset="0"/>
                  </a:rPr>
                  <a:t>210 G:210 B:210</a:t>
                </a:r>
                <a:endParaRPr lang="en-US" sz="490" dirty="0" smtClean="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smtClean="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4102" fontAlgn="base">
                  <a:lnSpc>
                    <a:spcPct val="100000"/>
                  </a:lnSpc>
                  <a:spcBef>
                    <a:spcPct val="0"/>
                  </a:spcBef>
                  <a:spcAft>
                    <a:spcPct val="0"/>
                  </a:spcAft>
                </a:pPr>
                <a:r>
                  <a:rPr lang="en-US" sz="490" dirty="0" smtClean="0">
                    <a:gradFill>
                      <a:gsLst>
                        <a:gs pos="0">
                          <a:srgbClr val="FFFFFF"/>
                        </a:gs>
                        <a:gs pos="100000">
                          <a:srgbClr val="FFFFFF"/>
                        </a:gs>
                      </a:gsLst>
                      <a:lin ang="5400000" scaled="0"/>
                    </a:gradFill>
                    <a:ea typeface="Segoe UI" pitchFamily="34" charset="0"/>
                    <a:cs typeface="Segoe UI" pitchFamily="34" charset="0"/>
                  </a:rPr>
                  <a:t>R:</a:t>
                </a:r>
                <a:r>
                  <a:rPr lang="en-US" sz="490" baseline="0" dirty="0" smtClean="0">
                    <a:gradFill>
                      <a:gsLst>
                        <a:gs pos="0">
                          <a:srgbClr val="FFFFFF"/>
                        </a:gs>
                        <a:gs pos="100000">
                          <a:srgbClr val="FFFFFF"/>
                        </a:gs>
                      </a:gsLst>
                      <a:lin ang="5400000" scaled="0"/>
                    </a:gradFill>
                    <a:ea typeface="Segoe UI" pitchFamily="34" charset="0"/>
                    <a:cs typeface="Segoe UI" pitchFamily="34" charset="0"/>
                  </a:rPr>
                  <a:t>0 G:32 B:80</a:t>
                </a:r>
                <a:endParaRPr lang="en-US" sz="49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smtClean="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4102" fontAlgn="base">
                  <a:lnSpc>
                    <a:spcPct val="100000"/>
                  </a:lnSpc>
                  <a:spcBef>
                    <a:spcPct val="0"/>
                  </a:spcBef>
                  <a:spcAft>
                    <a:spcPct val="0"/>
                  </a:spcAft>
                </a:pPr>
                <a:r>
                  <a:rPr lang="en-US" sz="490" dirty="0" smtClean="0">
                    <a:gradFill>
                      <a:gsLst>
                        <a:gs pos="2092">
                          <a:srgbClr val="F8F8F8"/>
                        </a:gs>
                        <a:gs pos="10042">
                          <a:srgbClr val="F8F8F8"/>
                        </a:gs>
                      </a:gsLst>
                      <a:lin ang="5400000" scaled="0"/>
                    </a:gradFill>
                    <a:ea typeface="Segoe UI" pitchFamily="34" charset="0"/>
                    <a:cs typeface="Segoe UI" pitchFamily="34" charset="0"/>
                  </a:rPr>
                  <a:t>R:</a:t>
                </a:r>
                <a:r>
                  <a:rPr lang="en-US" sz="490" baseline="0" dirty="0" smtClean="0">
                    <a:gradFill>
                      <a:gsLst>
                        <a:gs pos="2092">
                          <a:srgbClr val="F8F8F8"/>
                        </a:gs>
                        <a:gs pos="10042">
                          <a:srgbClr val="F8F8F8"/>
                        </a:gs>
                      </a:gsLst>
                      <a:lin ang="5400000" scaled="0"/>
                    </a:gradFill>
                    <a:ea typeface="Segoe UI" pitchFamily="34" charset="0"/>
                    <a:cs typeface="Segoe UI" pitchFamily="34" charset="0"/>
                  </a:rPr>
                  <a:t>80 G:80 B:80</a:t>
                </a:r>
                <a:endParaRPr lang="en-US" sz="490" dirty="0" smtClean="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smtClean="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14102" fontAlgn="base">
                  <a:lnSpc>
                    <a:spcPct val="100000"/>
                  </a:lnSpc>
                  <a:spcBef>
                    <a:spcPct val="0"/>
                  </a:spcBef>
                  <a:spcAft>
                    <a:spcPct val="0"/>
                  </a:spcAft>
                </a:pPr>
                <a:r>
                  <a:rPr lang="en-US" sz="490" dirty="0" smtClean="0">
                    <a:gradFill>
                      <a:gsLst>
                        <a:gs pos="2092">
                          <a:srgbClr val="F8F8F8"/>
                        </a:gs>
                        <a:gs pos="10042">
                          <a:srgbClr val="F8F8F8"/>
                        </a:gs>
                      </a:gsLst>
                      <a:lin ang="5400000" scaled="0"/>
                    </a:gradFill>
                    <a:ea typeface="Segoe UI" pitchFamily="34" charset="0"/>
                    <a:cs typeface="Segoe UI" pitchFamily="34" charset="0"/>
                  </a:rPr>
                  <a:t>R:</a:t>
                </a:r>
                <a:r>
                  <a:rPr lang="en-US" sz="490" baseline="0" dirty="0" smtClean="0">
                    <a:gradFill>
                      <a:gsLst>
                        <a:gs pos="2092">
                          <a:srgbClr val="F8F8F8"/>
                        </a:gs>
                        <a:gs pos="10042">
                          <a:srgbClr val="F8F8F8"/>
                        </a:gs>
                      </a:gsLst>
                      <a:lin ang="5400000" scaled="0"/>
                    </a:gradFill>
                    <a:ea typeface="Segoe UI" pitchFamily="34" charset="0"/>
                    <a:cs typeface="Segoe UI" pitchFamily="34" charset="0"/>
                  </a:rPr>
                  <a:t>115 G:115 B:115</a:t>
                </a:r>
                <a:endParaRPr lang="en-US" sz="490" dirty="0" smtClean="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smtClean="0">
                    <a:gradFill>
                      <a:gsLst>
                        <a:gs pos="0">
                          <a:srgbClr val="FFFFFF"/>
                        </a:gs>
                        <a:gs pos="100000">
                          <a:srgbClr val="FFFFFF"/>
                        </a:gs>
                      </a:gsLst>
                      <a:lin ang="5400000" scaled="0"/>
                    </a:gradFill>
                    <a:latin typeface="+mn-lt"/>
                    <a:ea typeface="Segoe UI" pitchFamily="34" charset="0"/>
                    <a:cs typeface="Segoe UI" pitchFamily="34" charset="0"/>
                  </a:rPr>
                  <a:t>Purple</a:t>
                </a:r>
              </a:p>
              <a:p>
                <a:pPr marL="0" algn="l" defTabSz="914102" rtl="0" eaLnBrk="1" fontAlgn="base" latinLnBrk="0" hangingPunct="1">
                  <a:lnSpc>
                    <a:spcPct val="100000"/>
                  </a:lnSpc>
                  <a:spcBef>
                    <a:spcPct val="0"/>
                  </a:spcBef>
                  <a:spcAft>
                    <a:spcPct val="0"/>
                  </a:spcAft>
                </a:pPr>
                <a:r>
                  <a:rPr lang="en-US" sz="490" kern="1200" dirty="0" smtClean="0">
                    <a:gradFill>
                      <a:gsLst>
                        <a:gs pos="2092">
                          <a:srgbClr val="F8F8F8"/>
                        </a:gs>
                        <a:gs pos="10042">
                          <a:srgbClr val="F8F8F8"/>
                        </a:gs>
                      </a:gsLst>
                      <a:lin ang="5400000" scaled="0"/>
                    </a:gradFill>
                    <a:latin typeface="+mn-lt"/>
                    <a:ea typeface="Segoe UI" pitchFamily="34" charset="0"/>
                    <a:cs typeface="Segoe UI" pitchFamily="34" charset="0"/>
                  </a:rPr>
                  <a:t>R:92 G:45 B:145</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smtClean="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dirty="0" smtClean="0">
                    <a:gradFill>
                      <a:gsLst>
                        <a:gs pos="2092">
                          <a:srgbClr val="F8F8F8"/>
                        </a:gs>
                        <a:gs pos="10042">
                          <a:srgbClr val="F8F8F8"/>
                        </a:gs>
                      </a:gsLst>
                      <a:lin ang="5400000" scaled="0"/>
                    </a:gradFill>
                    <a:ea typeface="Segoe UI" pitchFamily="34" charset="0"/>
                    <a:cs typeface="Segoe UI" pitchFamily="34" charset="0"/>
                  </a:rPr>
                  <a:t>R:</a:t>
                </a:r>
                <a:r>
                  <a:rPr lang="en-US" sz="490" baseline="0" dirty="0" smtClean="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4476564" y="4543426"/>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smtClean="0">
                    <a:gradFill>
                      <a:gsLst>
                        <a:gs pos="0">
                          <a:srgbClr val="FFFFFF"/>
                        </a:gs>
                        <a:gs pos="100000">
                          <a:srgbClr val="FFFFFF"/>
                        </a:gs>
                      </a:gsLst>
                      <a:lin ang="5400000" scaled="0"/>
                    </a:gradFill>
                    <a:latin typeface="+mn-lt"/>
                    <a:ea typeface="Segoe UI" pitchFamily="34" charset="0"/>
                    <a:cs typeface="Segoe UI" pitchFamily="34" charset="0"/>
                  </a:rPr>
                  <a:t>Green</a:t>
                </a:r>
              </a:p>
              <a:p>
                <a:pPr algn="l" defTabSz="914102" fontAlgn="base">
                  <a:lnSpc>
                    <a:spcPct val="100000"/>
                  </a:lnSpc>
                  <a:spcBef>
                    <a:spcPct val="0"/>
                  </a:spcBef>
                  <a:spcAft>
                    <a:spcPct val="0"/>
                  </a:spcAft>
                </a:pPr>
                <a:r>
                  <a:rPr lang="en-US" sz="490" dirty="0" smtClean="0">
                    <a:gradFill>
                      <a:gsLst>
                        <a:gs pos="2092">
                          <a:srgbClr val="F8F8F8"/>
                        </a:gs>
                        <a:gs pos="10042">
                          <a:srgbClr val="F8F8F8"/>
                        </a:gs>
                      </a:gsLst>
                      <a:lin ang="5400000" scaled="0"/>
                    </a:gradFill>
                    <a:ea typeface="Segoe UI" pitchFamily="34" charset="0"/>
                    <a:cs typeface="Segoe UI" pitchFamily="34" charset="0"/>
                  </a:rPr>
                  <a:t>R:</a:t>
                </a:r>
                <a:r>
                  <a:rPr lang="en-US" sz="490" baseline="0" dirty="0" smtClean="0">
                    <a:gradFill>
                      <a:gsLst>
                        <a:gs pos="2092">
                          <a:srgbClr val="F8F8F8"/>
                        </a:gs>
                        <a:gs pos="10042">
                          <a:srgbClr val="F8F8F8"/>
                        </a:gs>
                      </a:gsLst>
                      <a:lin ang="5400000" scaled="0"/>
                    </a:gradFill>
                    <a:ea typeface="Segoe UI" pitchFamily="34" charset="0"/>
                    <a:cs typeface="Segoe UI" pitchFamily="34" charset="0"/>
                  </a:rPr>
                  <a:t>16 G:124 B:16</a:t>
                </a:r>
                <a:endParaRPr lang="en-US" sz="490" dirty="0" smtClean="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dirty="0" smtClean="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dirty="0" smtClean="0">
                  <a:gradFill>
                    <a:gsLst>
                      <a:gs pos="2917">
                        <a:schemeClr val="tx1"/>
                      </a:gs>
                      <a:gs pos="30000">
                        <a:schemeClr val="tx1"/>
                      </a:gs>
                    </a:gsLst>
                    <a:lin ang="5400000" scaled="0"/>
                  </a:gradFill>
                </a:rPr>
                <a:t>Secondary colors (use only when</a:t>
              </a:r>
              <a:r>
                <a:rPr lang="en-US" sz="980" baseline="0" dirty="0" smtClean="0">
                  <a:gradFill>
                    <a:gsLst>
                      <a:gs pos="2917">
                        <a:schemeClr val="tx1"/>
                      </a:gs>
                      <a:gs pos="30000">
                        <a:schemeClr val="tx1"/>
                      </a:gs>
                    </a:gsLst>
                    <a:lin ang="5400000" scaled="0"/>
                  </a:gradFill>
                </a:rPr>
                <a:t> necessary)</a:t>
              </a:r>
              <a:endParaRPr lang="en-US" sz="980" dirty="0" smtClean="0">
                <a:gradFill>
                  <a:gsLst>
                    <a:gs pos="2917">
                      <a:schemeClr val="tx1"/>
                    </a:gs>
                    <a:gs pos="30000">
                      <a:schemeClr val="tx1"/>
                    </a:gs>
                  </a:gsLst>
                  <a:lin ang="5400000" scaled="0"/>
                </a:gradFill>
              </a:endParaRPr>
            </a:p>
          </p:txBody>
        </p:sp>
      </p:grpSp>
    </p:spTree>
    <p:extLst>
      <p:ext uri="{BB962C8B-B14F-4D97-AF65-F5344CB8AC3E}">
        <p14:creationId xmlns:p14="http://schemas.microsoft.com/office/powerpoint/2010/main" val="1464664445"/>
      </p:ext>
    </p:extLst>
  </p:cSld>
  <p:clrMap bg1="lt1" tx1="dk1" bg2="lt2" tx2="dk2" accent1="accent1" accent2="accent2" accent3="accent3" accent4="accent4" accent5="accent5" accent6="accent6" hlink="hlink" folHlink="folHlink"/>
  <p:sldLayoutIdLst>
    <p:sldLayoutId id="2147483874" r:id="rId1"/>
    <p:sldLayoutId id="2147483875" r:id="rId2"/>
    <p:sldLayoutId id="2147483876" r:id="rId3"/>
    <p:sldLayoutId id="2147483877" r:id="rId4"/>
    <p:sldLayoutId id="2147483878" r:id="rId5"/>
    <p:sldLayoutId id="2147483879" r:id="rId6"/>
    <p:sldLayoutId id="2147483880" r:id="rId7"/>
    <p:sldLayoutId id="2147483881" r:id="rId8"/>
    <p:sldLayoutId id="2147483882" r:id="rId9"/>
    <p:sldLayoutId id="2147483883" r:id="rId10"/>
    <p:sldLayoutId id="2147483884" r:id="rId11"/>
    <p:sldLayoutId id="2147483885" r:id="rId12"/>
    <p:sldLayoutId id="2147483886" r:id="rId13"/>
    <p:sldLayoutId id="2147483887" r:id="rId14"/>
    <p:sldLayoutId id="2147483888" r:id="rId15"/>
    <p:sldLayoutId id="2147483889" r:id="rId16"/>
    <p:sldLayoutId id="2147483890" r:id="rId17"/>
    <p:sldLayoutId id="2147483891" r:id="rId18"/>
    <p:sldLayoutId id="2147483892" r:id="rId19"/>
    <p:sldLayoutId id="2147483893" r:id="rId20"/>
    <p:sldLayoutId id="2147483894" r:id="rId21"/>
    <p:sldLayoutId id="2147483895" r:id="rId22"/>
    <p:sldLayoutId id="2147483896" r:id="rId23"/>
    <p:sldLayoutId id="2147483897" r:id="rId24"/>
  </p:sldLayoutIdLst>
  <p:transition>
    <p:fade/>
  </p:transition>
  <p:timing>
    <p:tnLst>
      <p:par>
        <p:cTn id="1" dur="indefinite" restart="never" nodeType="tmRoot"/>
      </p:par>
    </p:tnLst>
  </p:timing>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609602"/>
            <a:ext cx="10363200" cy="1456267"/>
          </a:xfrm>
          <a:prstGeom prst="rect">
            <a:avLst/>
          </a:prstGeom>
          <a:effectLst/>
        </p:spPr>
        <p:txBody>
          <a:bodyPr vert="horz" lIns="91440" tIns="45720" rIns="91440" bIns="45720" rtlCol="0" anchor="ctr">
            <a:normAutofit/>
          </a:bodyPr>
          <a:lstStyle/>
          <a:p>
            <a:r>
              <a:rPr lang="zh-TW" altLang="en-US" smtClean="0"/>
              <a:t>按一下以編輯母片標題樣式</a:t>
            </a:r>
            <a:endParaRPr lang="en-US" dirty="0"/>
          </a:p>
        </p:txBody>
      </p:sp>
      <p:sp>
        <p:nvSpPr>
          <p:cNvPr id="3" name="Text Placeholder 2"/>
          <p:cNvSpPr>
            <a:spLocks noGrp="1"/>
          </p:cNvSpPr>
          <p:nvPr>
            <p:ph type="body" idx="1"/>
          </p:nvPr>
        </p:nvSpPr>
        <p:spPr>
          <a:xfrm>
            <a:off x="609600" y="2142069"/>
            <a:ext cx="10363200" cy="3649133"/>
          </a:xfrm>
          <a:prstGeom prst="rect">
            <a:avLst/>
          </a:prstGeom>
        </p:spPr>
        <p:txBody>
          <a:bodyPr vert="horz" lIns="91440" tIns="45720" rIns="91440" bIns="45720" rtlCol="0" anchor="ctr">
            <a:normAutofit/>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2"/>
          </p:nvPr>
        </p:nvSpPr>
        <p:spPr>
          <a:xfrm>
            <a:off x="8698283" y="5870577"/>
            <a:ext cx="1616231"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549D0E90-B4AA-4A91-9F5E-A9EAD6716FF0}" type="datetimeFigureOut">
              <a:rPr lang="zh-TW" altLang="en-US" smtClean="0"/>
              <a:t>2016/12/28</a:t>
            </a:fld>
            <a:endParaRPr lang="zh-TW" altLang="en-US"/>
          </a:p>
        </p:txBody>
      </p:sp>
      <p:sp>
        <p:nvSpPr>
          <p:cNvPr id="5" name="Footer Placeholder 4"/>
          <p:cNvSpPr>
            <a:spLocks noGrp="1"/>
          </p:cNvSpPr>
          <p:nvPr>
            <p:ph type="ftr" sz="quarter" idx="3"/>
          </p:nvPr>
        </p:nvSpPr>
        <p:spPr>
          <a:xfrm>
            <a:off x="609601" y="5870577"/>
            <a:ext cx="7987081"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zh-TW" altLang="en-US"/>
          </a:p>
        </p:txBody>
      </p:sp>
      <p:sp>
        <p:nvSpPr>
          <p:cNvPr id="6" name="Slide Number Placeholder 5"/>
          <p:cNvSpPr>
            <a:spLocks noGrp="1"/>
          </p:cNvSpPr>
          <p:nvPr>
            <p:ph type="sldNum" sz="quarter" idx="4"/>
          </p:nvPr>
        </p:nvSpPr>
        <p:spPr>
          <a:xfrm>
            <a:off x="10416113" y="5870577"/>
            <a:ext cx="556688"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835DE268-E7DB-41EE-BFD4-CED8661D7DBA}" type="slidenum">
              <a:rPr lang="zh-TW" altLang="en-US" smtClean="0"/>
              <a:t>‹#›</a:t>
            </a:fld>
            <a:endParaRPr lang="zh-TW" altLang="en-US"/>
          </a:p>
        </p:txBody>
      </p:sp>
    </p:spTree>
    <p:extLst>
      <p:ext uri="{BB962C8B-B14F-4D97-AF65-F5344CB8AC3E}">
        <p14:creationId xmlns:p14="http://schemas.microsoft.com/office/powerpoint/2010/main" val="4021627491"/>
      </p:ext>
    </p:extLst>
  </p:cSld>
  <p:clrMap bg1="dk1" tx1="lt1" bg2="dk2" tx2="lt2" accent1="accent1" accent2="accent2" accent3="accent3" accent4="accent4" accent5="accent5" accent6="accent6" hlink="hlink" folHlink="folHlink"/>
  <p:sldLayoutIdLst>
    <p:sldLayoutId id="2147483899" r:id="rId1"/>
    <p:sldLayoutId id="2147483900" r:id="rId2"/>
    <p:sldLayoutId id="2147483901" r:id="rId3"/>
    <p:sldLayoutId id="2147483902" r:id="rId4"/>
    <p:sldLayoutId id="2147483903" r:id="rId5"/>
    <p:sldLayoutId id="2147483904" r:id="rId6"/>
    <p:sldLayoutId id="2147483905" r:id="rId7"/>
    <p:sldLayoutId id="2147483906" r:id="rId8"/>
    <p:sldLayoutId id="2147483907" r:id="rId9"/>
    <p:sldLayoutId id="2147483908" r:id="rId10"/>
    <p:sldLayoutId id="2147483909" r:id="rId11"/>
    <p:sldLayoutId id="2147483910" r:id="rId12"/>
    <p:sldLayoutId id="2147483911" r:id="rId13"/>
    <p:sldLayoutId id="2147483912" r:id="rId14"/>
    <p:sldLayoutId id="2147483913" r:id="rId15"/>
    <p:sldLayoutId id="2147483914" r:id="rId16"/>
    <p:sldLayoutId id="2147483915" r:id="rId17"/>
    <p:sldLayoutId id="2147483916" r:id="rId18"/>
    <p:sldLayoutId id="2147483917" r:id="rId19"/>
  </p:sldLayoutIdLst>
  <p:txStyles>
    <p:titleStyle>
      <a:lvl1pPr algn="l" defTabSz="457200" rtl="0" eaLnBrk="1" latinLnBrk="0" hangingPunct="1">
        <a:spcBef>
          <a:spcPct val="0"/>
        </a:spcBef>
        <a:buNone/>
        <a:defRPr sz="32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5.png"/><Relationship Id="rId1" Type="http://schemas.openxmlformats.org/officeDocument/2006/relationships/slideLayout" Target="../slideLayouts/slideLayout15.xml"/><Relationship Id="rId5" Type="http://schemas.openxmlformats.org/officeDocument/2006/relationships/image" Target="../media/image18.png"/><Relationship Id="rId4" Type="http://schemas.openxmlformats.org/officeDocument/2006/relationships/image" Target="../media/image17.emf"/></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6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hyperlink" Target="https://jwt.io/" TargetMode="Externa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p:txBody>
          <a:bodyPr/>
          <a:lstStyle/>
          <a:p>
            <a:r>
              <a:rPr lang="zh-TW" altLang="en-US" dirty="0" smtClean="0"/>
              <a:t>微服務架構與實</a:t>
            </a:r>
            <a:r>
              <a:rPr lang="zh-TW" altLang="en-US" dirty="0"/>
              <a:t>戰</a:t>
            </a:r>
            <a:r>
              <a:rPr lang="zh-TW" altLang="en-US" dirty="0" smtClean="0"/>
              <a:t> </a:t>
            </a:r>
            <a:r>
              <a:rPr lang="en-US" altLang="zh-TW" dirty="0" smtClean="0"/>
              <a:t>#2</a:t>
            </a:r>
            <a:endParaRPr lang="zh-TW" altLang="en-US" dirty="0"/>
          </a:p>
        </p:txBody>
      </p:sp>
      <p:sp>
        <p:nvSpPr>
          <p:cNvPr id="3" name="副標題 2"/>
          <p:cNvSpPr>
            <a:spLocks noGrp="1"/>
          </p:cNvSpPr>
          <p:nvPr>
            <p:ph type="subTitle" idx="1"/>
          </p:nvPr>
        </p:nvSpPr>
        <p:spPr/>
        <p:txBody>
          <a:bodyPr/>
          <a:lstStyle/>
          <a:p>
            <a:pPr algn="r"/>
            <a:r>
              <a:rPr lang="en-US" altLang="zh-TW" dirty="0" smtClean="0"/>
              <a:t>Andrew </a:t>
            </a:r>
            <a:r>
              <a:rPr lang="en-US" altLang="zh-TW" dirty="0" err="1" smtClean="0"/>
              <a:t>wu</a:t>
            </a:r>
            <a:endParaRPr lang="en-US" altLang="zh-TW" dirty="0" smtClean="0"/>
          </a:p>
          <a:p>
            <a:pPr algn="r"/>
            <a:r>
              <a:rPr lang="en-US" altLang="zh-TW" dirty="0" smtClean="0"/>
              <a:t>2016/12/29</a:t>
            </a:r>
            <a:endParaRPr lang="zh-TW" altLang="en-US" dirty="0"/>
          </a:p>
        </p:txBody>
      </p:sp>
    </p:spTree>
    <p:extLst>
      <p:ext uri="{BB962C8B-B14F-4D97-AF65-F5344CB8AC3E}">
        <p14:creationId xmlns:p14="http://schemas.microsoft.com/office/powerpoint/2010/main" val="384420824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Windows Container License</a:t>
            </a:r>
            <a:endParaRPr lang="zh-TW" altLang="en-US" dirty="0"/>
          </a:p>
        </p:txBody>
      </p:sp>
      <p:sp>
        <p:nvSpPr>
          <p:cNvPr id="3" name="內容版面配置區 2"/>
          <p:cNvSpPr>
            <a:spLocks noGrp="1"/>
          </p:cNvSpPr>
          <p:nvPr>
            <p:ph idx="1"/>
          </p:nvPr>
        </p:nvSpPr>
        <p:spPr/>
        <p:txBody>
          <a:bodyPr/>
          <a:lstStyle/>
          <a:p>
            <a:endParaRPr lang="zh-TW" altLang="en-US" dirty="0"/>
          </a:p>
        </p:txBody>
      </p:sp>
      <p:pic>
        <p:nvPicPr>
          <p:cNvPr id="1026" name="Picture 2" descr="https://scontent-tpe1-1.xx.fbcdn.net/v/t34.0-12/15555666_10206109671420895_1680935927_n.png?oh=1e09815e6749a1baf5e2d83437430450&amp;oe=5861B8D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075" y="1589359"/>
            <a:ext cx="10504805" cy="4279735"/>
          </a:xfrm>
          <a:prstGeom prst="rect">
            <a:avLst/>
          </a:prstGeom>
          <a:noFill/>
          <a:extLst>
            <a:ext uri="{909E8E84-426E-40DD-AFC4-6F175D3DCCD1}">
              <a14:hiddenFill xmlns:a14="http://schemas.microsoft.com/office/drawing/2010/main">
                <a:solidFill>
                  <a:srgbClr val="FFFFFF"/>
                </a:solidFill>
              </a14:hiddenFill>
            </a:ext>
          </a:extLst>
        </p:spPr>
      </p:pic>
      <p:sp>
        <p:nvSpPr>
          <p:cNvPr id="4" name="文字方塊 3"/>
          <p:cNvSpPr txBox="1"/>
          <p:nvPr/>
        </p:nvSpPr>
        <p:spPr>
          <a:xfrm>
            <a:off x="0" y="6417994"/>
            <a:ext cx="12046696" cy="646331"/>
          </a:xfrm>
          <a:prstGeom prst="rect">
            <a:avLst/>
          </a:prstGeom>
          <a:noFill/>
        </p:spPr>
        <p:txBody>
          <a:bodyPr wrap="none" rtlCol="0">
            <a:spAutoFit/>
          </a:bodyPr>
          <a:lstStyle/>
          <a:p>
            <a:r>
              <a:rPr lang="en-US" altLang="zh-TW" dirty="0">
                <a:solidFill>
                  <a:schemeClr val="bg1"/>
                </a:solidFill>
              </a:rPr>
              <a:t>http://</a:t>
            </a:r>
            <a:r>
              <a:rPr lang="en-US" altLang="zh-TW" dirty="0" smtClean="0">
                <a:solidFill>
                  <a:schemeClr val="bg1"/>
                </a:solidFill>
              </a:rPr>
              <a:t>download.microsoft.com/download/7/2/9/7290EA05-DC56-4BED-9400-138C5701F174/WS2016LicensingDatasheet.pdf</a:t>
            </a:r>
          </a:p>
          <a:p>
            <a:endParaRPr lang="zh-TW" altLang="en-US" dirty="0">
              <a:solidFill>
                <a:schemeClr val="bg1"/>
              </a:solidFill>
            </a:endParaRPr>
          </a:p>
        </p:txBody>
      </p:sp>
      <p:sp>
        <p:nvSpPr>
          <p:cNvPr id="5" name="圓角矩形 4"/>
          <p:cNvSpPr/>
          <p:nvPr/>
        </p:nvSpPr>
        <p:spPr>
          <a:xfrm>
            <a:off x="850900" y="2717800"/>
            <a:ext cx="10634980" cy="850900"/>
          </a:xfrm>
          <a:prstGeom prst="round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70393347"/>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spTree>
    <p:extLst>
      <p:ext uri="{BB962C8B-B14F-4D97-AF65-F5344CB8AC3E}">
        <p14:creationId xmlns:p14="http://schemas.microsoft.com/office/powerpoint/2010/main" val="208868005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Windows Container on Win10</a:t>
            </a:r>
            <a:endParaRPr lang="zh-TW" altLang="en-US" dirty="0"/>
          </a:p>
        </p:txBody>
      </p:sp>
      <p:sp>
        <p:nvSpPr>
          <p:cNvPr id="4" name="文字方塊 3"/>
          <p:cNvSpPr txBox="1"/>
          <p:nvPr/>
        </p:nvSpPr>
        <p:spPr>
          <a:xfrm>
            <a:off x="50800" y="6413500"/>
            <a:ext cx="10144957" cy="369332"/>
          </a:xfrm>
          <a:prstGeom prst="rect">
            <a:avLst/>
          </a:prstGeom>
          <a:noFill/>
        </p:spPr>
        <p:txBody>
          <a:bodyPr wrap="none" rtlCol="0">
            <a:spAutoFit/>
          </a:bodyPr>
          <a:lstStyle/>
          <a:p>
            <a:r>
              <a:rPr lang="en-US" altLang="zh-TW" dirty="0">
                <a:solidFill>
                  <a:schemeClr val="bg1"/>
                </a:solidFill>
              </a:rPr>
              <a:t>https://docs.microsoft.com/zh-tw/virtualization/windowscontainers/quick_start/quick_start_windows_10</a:t>
            </a:r>
            <a:endParaRPr lang="zh-TW" altLang="en-US" dirty="0">
              <a:solidFill>
                <a:schemeClr val="bg1"/>
              </a:solidFill>
            </a:endParaRPr>
          </a:p>
        </p:txBody>
      </p:sp>
      <p:pic>
        <p:nvPicPr>
          <p:cNvPr id="5" name="圖片 4"/>
          <p:cNvPicPr>
            <a:picLocks noChangeAspect="1"/>
          </p:cNvPicPr>
          <p:nvPr/>
        </p:nvPicPr>
        <p:blipFill>
          <a:blip r:embed="rId2"/>
          <a:stretch>
            <a:fillRect/>
          </a:stretch>
        </p:blipFill>
        <p:spPr>
          <a:xfrm>
            <a:off x="1097280" y="2170637"/>
            <a:ext cx="10058400" cy="3809585"/>
          </a:xfrm>
          <a:prstGeom prst="rect">
            <a:avLst/>
          </a:prstGeom>
        </p:spPr>
      </p:pic>
    </p:spTree>
    <p:extLst>
      <p:ext uri="{BB962C8B-B14F-4D97-AF65-F5344CB8AC3E}">
        <p14:creationId xmlns:p14="http://schemas.microsoft.com/office/powerpoint/2010/main" val="286747379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Windows Container on </a:t>
            </a:r>
            <a:r>
              <a:rPr lang="en-US" altLang="zh-TW" dirty="0" err="1" smtClean="0"/>
              <a:t>WinServer</a:t>
            </a:r>
            <a:endParaRPr lang="zh-TW" altLang="en-US" dirty="0"/>
          </a:p>
        </p:txBody>
      </p:sp>
      <p:pic>
        <p:nvPicPr>
          <p:cNvPr id="5" name="內容版面配置區 4"/>
          <p:cNvPicPr>
            <a:picLocks noGrp="1" noChangeAspect="1"/>
          </p:cNvPicPr>
          <p:nvPr>
            <p:ph idx="1"/>
          </p:nvPr>
        </p:nvPicPr>
        <p:blipFill>
          <a:blip r:embed="rId2"/>
          <a:stretch>
            <a:fillRect/>
          </a:stretch>
        </p:blipFill>
        <p:spPr>
          <a:xfrm>
            <a:off x="1836012" y="1926696"/>
            <a:ext cx="8545958" cy="4297468"/>
          </a:xfrm>
          <a:prstGeom prst="rect">
            <a:avLst/>
          </a:prstGeom>
        </p:spPr>
      </p:pic>
      <p:sp>
        <p:nvSpPr>
          <p:cNvPr id="4" name="文字方塊 3"/>
          <p:cNvSpPr txBox="1"/>
          <p:nvPr/>
        </p:nvSpPr>
        <p:spPr>
          <a:xfrm>
            <a:off x="76200" y="6413500"/>
            <a:ext cx="10305770" cy="369332"/>
          </a:xfrm>
          <a:prstGeom prst="rect">
            <a:avLst/>
          </a:prstGeom>
          <a:noFill/>
        </p:spPr>
        <p:txBody>
          <a:bodyPr wrap="none" rtlCol="0">
            <a:spAutoFit/>
          </a:bodyPr>
          <a:lstStyle/>
          <a:p>
            <a:r>
              <a:rPr lang="en-US" altLang="zh-TW" dirty="0">
                <a:solidFill>
                  <a:schemeClr val="bg1"/>
                </a:solidFill>
              </a:rPr>
              <a:t>https://docs.microsoft.com/en-us/virtualization/windowscontainers/quick-start/quick-start-windows-server</a:t>
            </a:r>
            <a:endParaRPr lang="zh-TW" altLang="en-US" dirty="0">
              <a:solidFill>
                <a:schemeClr val="bg1"/>
              </a:solidFill>
            </a:endParaRPr>
          </a:p>
        </p:txBody>
      </p:sp>
    </p:spTree>
    <p:extLst>
      <p:ext uri="{BB962C8B-B14F-4D97-AF65-F5344CB8AC3E}">
        <p14:creationId xmlns:p14="http://schemas.microsoft.com/office/powerpoint/2010/main" val="386353963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Container Fundamentals</a:t>
            </a:r>
            <a:endParaRPr lang="zh-TW" altLang="en-US" dirty="0"/>
          </a:p>
        </p:txBody>
      </p:sp>
      <p:sp>
        <p:nvSpPr>
          <p:cNvPr id="3" name="內容版面配置區 2"/>
          <p:cNvSpPr>
            <a:spLocks noGrp="1"/>
          </p:cNvSpPr>
          <p:nvPr>
            <p:ph idx="1"/>
          </p:nvPr>
        </p:nvSpPr>
        <p:spPr/>
        <p:txBody>
          <a:bodyPr>
            <a:normAutofit fontScale="85000" lnSpcReduction="20000"/>
          </a:bodyPr>
          <a:lstStyle/>
          <a:p>
            <a:endParaRPr lang="en-US" altLang="zh-TW" sz="2600" b="1" dirty="0" smtClean="0"/>
          </a:p>
          <a:p>
            <a:r>
              <a:rPr lang="en-US" altLang="zh-TW" sz="2600" b="1" dirty="0" smtClean="0"/>
              <a:t>Container Host:</a:t>
            </a:r>
            <a:r>
              <a:rPr lang="en-US" altLang="zh-TW" dirty="0"/>
              <a:t/>
            </a:r>
            <a:br>
              <a:rPr lang="en-US" altLang="zh-TW" dirty="0"/>
            </a:br>
            <a:r>
              <a:rPr lang="en-US" altLang="zh-TW" dirty="0" smtClean="0"/>
              <a:t>Physical </a:t>
            </a:r>
            <a:r>
              <a:rPr lang="en-US" altLang="zh-TW" dirty="0"/>
              <a:t>or Virtual computer system configured with the Windows Container feature</a:t>
            </a:r>
            <a:r>
              <a:rPr lang="en-US" altLang="zh-TW" dirty="0" smtClean="0"/>
              <a:t>.</a:t>
            </a:r>
            <a:endParaRPr lang="en-US" altLang="zh-TW" dirty="0"/>
          </a:p>
          <a:p>
            <a:r>
              <a:rPr lang="en-US" altLang="zh-TW" sz="2600" b="1" dirty="0"/>
              <a:t>Container OS Image:</a:t>
            </a:r>
            <a:r>
              <a:rPr lang="en-US" altLang="zh-TW" sz="2600" dirty="0"/>
              <a:t> </a:t>
            </a:r>
            <a:r>
              <a:rPr lang="en-US" altLang="zh-TW" dirty="0"/>
              <a:t/>
            </a:r>
            <a:br>
              <a:rPr lang="en-US" altLang="zh-TW" dirty="0"/>
            </a:br>
            <a:r>
              <a:rPr lang="en-US" altLang="zh-TW" dirty="0" smtClean="0"/>
              <a:t>Containers </a:t>
            </a:r>
            <a:r>
              <a:rPr lang="en-US" altLang="zh-TW" dirty="0"/>
              <a:t>are deployed from images. The container OS image is the first layer in potentially many image layers that make up a container. This image provides the operating system environment.</a:t>
            </a:r>
          </a:p>
          <a:p>
            <a:r>
              <a:rPr lang="en-US" altLang="zh-TW" sz="2600" b="1" dirty="0"/>
              <a:t>Container Image:</a:t>
            </a:r>
            <a:r>
              <a:rPr lang="en-US" altLang="zh-TW" sz="2600" dirty="0"/>
              <a:t> </a:t>
            </a:r>
            <a:r>
              <a:rPr lang="en-US" altLang="zh-TW" dirty="0" smtClean="0"/>
              <a:t/>
            </a:r>
            <a:br>
              <a:rPr lang="en-US" altLang="zh-TW" dirty="0" smtClean="0"/>
            </a:br>
            <a:r>
              <a:rPr lang="en-US" altLang="zh-TW" dirty="0" smtClean="0"/>
              <a:t>A </a:t>
            </a:r>
            <a:r>
              <a:rPr lang="en-US" altLang="zh-TW" dirty="0"/>
              <a:t>container image contains the base operating system, application, and all application dependencies needed to quickly deploy a container.</a:t>
            </a:r>
          </a:p>
          <a:p>
            <a:r>
              <a:rPr lang="en-US" altLang="zh-TW" sz="2600" b="1" dirty="0" smtClean="0"/>
              <a:t>Container </a:t>
            </a:r>
            <a:r>
              <a:rPr lang="en-US" altLang="zh-TW" sz="2600" b="1" dirty="0"/>
              <a:t>Registry:</a:t>
            </a:r>
            <a:r>
              <a:rPr lang="en-US" altLang="zh-TW" sz="2600" dirty="0"/>
              <a:t> </a:t>
            </a:r>
            <a:r>
              <a:rPr lang="en-US" altLang="zh-TW" dirty="0" smtClean="0"/>
              <a:t/>
            </a:r>
            <a:br>
              <a:rPr lang="en-US" altLang="zh-TW" dirty="0" smtClean="0"/>
            </a:br>
            <a:r>
              <a:rPr lang="en-US" altLang="zh-TW" dirty="0" smtClean="0"/>
              <a:t>Container </a:t>
            </a:r>
            <a:r>
              <a:rPr lang="en-US" altLang="zh-TW" dirty="0"/>
              <a:t>images are stored in a container registry, and can be downloaded on demand.</a:t>
            </a:r>
          </a:p>
          <a:p>
            <a:r>
              <a:rPr lang="en-US" altLang="zh-TW" sz="2600" b="1" dirty="0" err="1" smtClean="0"/>
              <a:t>Dockerfile</a:t>
            </a:r>
            <a:r>
              <a:rPr lang="en-US" altLang="zh-TW" sz="2600" b="1" dirty="0"/>
              <a:t>:</a:t>
            </a:r>
            <a:r>
              <a:rPr lang="en-US" altLang="zh-TW" sz="2600" dirty="0"/>
              <a:t> </a:t>
            </a:r>
            <a:r>
              <a:rPr lang="en-US" altLang="zh-TW" sz="2600" dirty="0" smtClean="0"/>
              <a:t/>
            </a:r>
            <a:br>
              <a:rPr lang="en-US" altLang="zh-TW" sz="2600" dirty="0" smtClean="0"/>
            </a:br>
            <a:r>
              <a:rPr lang="en-US" altLang="zh-TW" dirty="0" err="1" smtClean="0"/>
              <a:t>Dockerfiles</a:t>
            </a:r>
            <a:r>
              <a:rPr lang="en-US" altLang="zh-TW" dirty="0" smtClean="0"/>
              <a:t> </a:t>
            </a:r>
            <a:r>
              <a:rPr lang="en-US" altLang="zh-TW" dirty="0"/>
              <a:t>are used to automate the creation of container images</a:t>
            </a:r>
            <a:r>
              <a:rPr lang="en-US" altLang="zh-TW" dirty="0" smtClean="0"/>
              <a:t>.</a:t>
            </a:r>
            <a:endParaRPr lang="en-US" altLang="zh-TW" dirty="0"/>
          </a:p>
        </p:txBody>
      </p:sp>
      <p:sp>
        <p:nvSpPr>
          <p:cNvPr id="4" name="文字方塊 3"/>
          <p:cNvSpPr txBox="1"/>
          <p:nvPr/>
        </p:nvSpPr>
        <p:spPr>
          <a:xfrm>
            <a:off x="139700" y="6477000"/>
            <a:ext cx="8254119" cy="369332"/>
          </a:xfrm>
          <a:prstGeom prst="rect">
            <a:avLst/>
          </a:prstGeom>
          <a:noFill/>
        </p:spPr>
        <p:txBody>
          <a:bodyPr wrap="none" rtlCol="0">
            <a:spAutoFit/>
          </a:bodyPr>
          <a:lstStyle/>
          <a:p>
            <a:r>
              <a:rPr lang="en-US" altLang="zh-TW" dirty="0">
                <a:solidFill>
                  <a:schemeClr val="bg1"/>
                </a:solidFill>
              </a:rPr>
              <a:t>https://</a:t>
            </a:r>
            <a:r>
              <a:rPr lang="en-US" altLang="zh-TW" dirty="0" smtClean="0">
                <a:solidFill>
                  <a:schemeClr val="bg1"/>
                </a:solidFill>
              </a:rPr>
              <a:t>docs.microsoft.com/en-us/virtualization/windowscontainers/quick-start/index</a:t>
            </a:r>
            <a:endParaRPr lang="zh-TW" altLang="en-US" dirty="0">
              <a:solidFill>
                <a:schemeClr val="bg1"/>
              </a:solidFill>
            </a:endParaRPr>
          </a:p>
        </p:txBody>
      </p:sp>
    </p:spTree>
    <p:extLst>
      <p:ext uri="{BB962C8B-B14F-4D97-AF65-F5344CB8AC3E}">
        <p14:creationId xmlns:p14="http://schemas.microsoft.com/office/powerpoint/2010/main" val="323601215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Container Image Layers</a:t>
            </a:r>
            <a:endParaRPr lang="zh-TW" altLang="en-US" dirty="0"/>
          </a:p>
        </p:txBody>
      </p:sp>
      <p:pic>
        <p:nvPicPr>
          <p:cNvPr id="2050" name="Picture 2" descr="「docker layers」的圖片搜尋結果"/>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7280" y="1831974"/>
            <a:ext cx="7183120" cy="4416649"/>
          </a:xfrm>
          <a:prstGeom prst="rect">
            <a:avLst/>
          </a:prstGeom>
          <a:noFill/>
          <a:extLst>
            <a:ext uri="{909E8E84-426E-40DD-AFC4-6F175D3DCCD1}">
              <a14:hiddenFill xmlns:a14="http://schemas.microsoft.com/office/drawing/2010/main">
                <a:solidFill>
                  <a:srgbClr val="FFFFFF"/>
                </a:solidFill>
              </a14:hiddenFill>
            </a:ext>
          </a:extLst>
        </p:spPr>
      </p:pic>
      <p:pic>
        <p:nvPicPr>
          <p:cNvPr id="5" name="圖片 4" descr="Lock by jhnri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5356" y="3974871"/>
            <a:ext cx="645417" cy="914405"/>
          </a:xfrm>
          <a:prstGeom prst="rect">
            <a:avLst/>
          </a:prstGeom>
        </p:spPr>
      </p:pic>
      <p:sp>
        <p:nvSpPr>
          <p:cNvPr id="6" name="流程圖: 資料 5"/>
          <p:cNvSpPr/>
          <p:nvPr/>
        </p:nvSpPr>
        <p:spPr>
          <a:xfrm>
            <a:off x="9476442" y="2952749"/>
            <a:ext cx="2715558" cy="977900"/>
          </a:xfrm>
          <a:prstGeom prst="flowChartInputOutpu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TW" dirty="0" err="1" smtClean="0"/>
              <a:t>dockerfile</a:t>
            </a:r>
            <a:endParaRPr lang="zh-TW" altLang="en-US" dirty="0"/>
          </a:p>
        </p:txBody>
      </p:sp>
      <p:cxnSp>
        <p:nvCxnSpPr>
          <p:cNvPr id="8" name="肘形接點 7"/>
          <p:cNvCxnSpPr>
            <a:stCxn id="6" idx="3"/>
          </p:cNvCxnSpPr>
          <p:nvPr/>
        </p:nvCxnSpPr>
        <p:spPr>
          <a:xfrm rot="5400000">
            <a:off x="8898970" y="2900472"/>
            <a:ext cx="633518" cy="2693873"/>
          </a:xfrm>
          <a:prstGeom prst="bentConnector2">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文字方塊 8"/>
          <p:cNvSpPr txBox="1"/>
          <p:nvPr/>
        </p:nvSpPr>
        <p:spPr>
          <a:xfrm>
            <a:off x="8840906" y="4247408"/>
            <a:ext cx="700320" cy="369332"/>
          </a:xfrm>
          <a:prstGeom prst="rect">
            <a:avLst/>
          </a:prstGeom>
          <a:noFill/>
        </p:spPr>
        <p:txBody>
          <a:bodyPr wrap="none" rtlCol="0">
            <a:spAutoFit/>
          </a:bodyPr>
          <a:lstStyle/>
          <a:p>
            <a:r>
              <a:rPr lang="en-US" altLang="zh-TW" dirty="0" smtClean="0"/>
              <a:t>from:</a:t>
            </a:r>
            <a:endParaRPr lang="zh-TW" altLang="en-US" dirty="0"/>
          </a:p>
        </p:txBody>
      </p:sp>
      <p:cxnSp>
        <p:nvCxnSpPr>
          <p:cNvPr id="11" name="直線單箭頭接點 10"/>
          <p:cNvCxnSpPr/>
          <p:nvPr/>
        </p:nvCxnSpPr>
        <p:spPr>
          <a:xfrm flipH="1">
            <a:off x="7868792" y="3581399"/>
            <a:ext cx="170180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文字方塊 13"/>
          <p:cNvSpPr txBox="1"/>
          <p:nvPr/>
        </p:nvSpPr>
        <p:spPr>
          <a:xfrm>
            <a:off x="7844366" y="3269959"/>
            <a:ext cx="1861985" cy="369332"/>
          </a:xfrm>
          <a:prstGeom prst="rect">
            <a:avLst/>
          </a:prstGeom>
          <a:noFill/>
        </p:spPr>
        <p:txBody>
          <a:bodyPr wrap="none" rtlCol="0">
            <a:spAutoFit/>
          </a:bodyPr>
          <a:lstStyle/>
          <a:p>
            <a:r>
              <a:rPr lang="en-US" altLang="zh-TW" dirty="0" err="1" smtClean="0"/>
              <a:t>cmd</a:t>
            </a:r>
            <a:r>
              <a:rPr lang="en-US" altLang="zh-TW" dirty="0" smtClean="0"/>
              <a:t>: </a:t>
            </a:r>
            <a:r>
              <a:rPr lang="en-US" altLang="zh-TW" dirty="0" err="1" smtClean="0"/>
              <a:t>docker</a:t>
            </a:r>
            <a:r>
              <a:rPr lang="en-US" altLang="zh-TW" dirty="0" smtClean="0"/>
              <a:t> build</a:t>
            </a:r>
            <a:endParaRPr lang="zh-TW" altLang="en-US" dirty="0"/>
          </a:p>
        </p:txBody>
      </p:sp>
      <p:sp>
        <p:nvSpPr>
          <p:cNvPr id="13" name="左大括弧 12"/>
          <p:cNvSpPr/>
          <p:nvPr/>
        </p:nvSpPr>
        <p:spPr>
          <a:xfrm>
            <a:off x="1284266" y="3441699"/>
            <a:ext cx="265134" cy="2247901"/>
          </a:xfrm>
          <a:prstGeom prst="lef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16" name="文字方塊 15"/>
          <p:cNvSpPr txBox="1"/>
          <p:nvPr/>
        </p:nvSpPr>
        <p:spPr>
          <a:xfrm>
            <a:off x="7844366" y="2596343"/>
            <a:ext cx="1714508" cy="369332"/>
          </a:xfrm>
          <a:prstGeom prst="rect">
            <a:avLst/>
          </a:prstGeom>
          <a:noFill/>
        </p:spPr>
        <p:txBody>
          <a:bodyPr wrap="none" rtlCol="0">
            <a:spAutoFit/>
          </a:bodyPr>
          <a:lstStyle/>
          <a:p>
            <a:r>
              <a:rPr lang="en-US" altLang="zh-TW" dirty="0" err="1" smtClean="0"/>
              <a:t>cmd</a:t>
            </a:r>
            <a:r>
              <a:rPr lang="en-US" altLang="zh-TW" dirty="0" smtClean="0"/>
              <a:t>: </a:t>
            </a:r>
            <a:r>
              <a:rPr lang="en-US" altLang="zh-TW" dirty="0" err="1" smtClean="0"/>
              <a:t>docker</a:t>
            </a:r>
            <a:r>
              <a:rPr lang="en-US" altLang="zh-TW" dirty="0" smtClean="0"/>
              <a:t> run</a:t>
            </a:r>
            <a:endParaRPr lang="zh-TW" altLang="en-US" dirty="0"/>
          </a:p>
        </p:txBody>
      </p:sp>
    </p:spTree>
    <p:extLst>
      <p:ext uri="{BB962C8B-B14F-4D97-AF65-F5344CB8AC3E}">
        <p14:creationId xmlns:p14="http://schemas.microsoft.com/office/powerpoint/2010/main" val="309667474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spTree>
    <p:extLst>
      <p:ext uri="{BB962C8B-B14F-4D97-AF65-F5344CB8AC3E}">
        <p14:creationId xmlns:p14="http://schemas.microsoft.com/office/powerpoint/2010/main" val="304912377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zh-TW" altLang="en-US" dirty="0">
                <a:latin typeface="微軟正黑體" panose="020B0604030504040204" pitchFamily="34" charset="-120"/>
                <a:ea typeface="微軟正黑體" panose="020B0604030504040204" pitchFamily="34" charset="-120"/>
              </a:rPr>
              <a:t>微服務</a:t>
            </a:r>
            <a:r>
              <a:rPr lang="zh-TW" altLang="en-US" dirty="0" smtClean="0">
                <a:latin typeface="微軟正黑體" panose="020B0604030504040204" pitchFamily="34" charset="-120"/>
                <a:ea typeface="微軟正黑體" panose="020B0604030504040204" pitchFamily="34" charset="-120"/>
              </a:rPr>
              <a:t>架構</a:t>
            </a:r>
            <a:r>
              <a:rPr lang="en-US" altLang="zh-TW" dirty="0" smtClean="0">
                <a:latin typeface="微軟正黑體" panose="020B0604030504040204" pitchFamily="34" charset="-120"/>
                <a:ea typeface="微軟正黑體" panose="020B0604030504040204" pitchFamily="34" charset="-120"/>
              </a:rPr>
              <a:t>-</a:t>
            </a:r>
            <a:r>
              <a:rPr lang="zh-TW" altLang="en-US" dirty="0" smtClean="0">
                <a:latin typeface="微軟正黑體" panose="020B0604030504040204" pitchFamily="34" charset="-120"/>
                <a:ea typeface="微軟正黑體" panose="020B0604030504040204" pitchFamily="34" charset="-120"/>
              </a:rPr>
              <a:t>基礎建設</a:t>
            </a:r>
            <a:endParaRPr lang="zh-TW" altLang="en-US" dirty="0">
              <a:latin typeface="微軟正黑體" panose="020B0604030504040204" pitchFamily="34" charset="-120"/>
              <a:ea typeface="微軟正黑體" panose="020B0604030504040204" pitchFamily="34" charset="-120"/>
            </a:endParaRPr>
          </a:p>
        </p:txBody>
      </p:sp>
      <p:sp>
        <p:nvSpPr>
          <p:cNvPr id="5" name="文字版面配置區 4"/>
          <p:cNvSpPr>
            <a:spLocks noGrp="1"/>
          </p:cNvSpPr>
          <p:nvPr>
            <p:ph type="body" idx="1"/>
          </p:nvPr>
        </p:nvSpPr>
        <p:spPr/>
        <p:txBody>
          <a:bodyPr/>
          <a:lstStyle/>
          <a:p>
            <a:r>
              <a:rPr lang="zh-TW" altLang="en-US" dirty="0" smtClean="0">
                <a:latin typeface="微軟正黑體" panose="020B0604030504040204" pitchFamily="34" charset="-120"/>
                <a:ea typeface="微軟正黑體" panose="020B0604030504040204" pitchFamily="34" charset="-120"/>
              </a:rPr>
              <a:t>實作的挑戰</a:t>
            </a:r>
            <a:r>
              <a:rPr lang="en-US" altLang="zh-TW" dirty="0" smtClean="0">
                <a:latin typeface="微軟正黑體" panose="020B0604030504040204" pitchFamily="34" charset="-120"/>
                <a:ea typeface="微軟正黑體" panose="020B0604030504040204" pitchFamily="34" charset="-120"/>
              </a:rPr>
              <a:t>:</a:t>
            </a:r>
            <a:r>
              <a:rPr lang="zh-TW" altLang="en-US" dirty="0" smtClean="0">
                <a:latin typeface="微軟正黑體" panose="020B0604030504040204" pitchFamily="34" charset="-120"/>
                <a:ea typeface="微軟正黑體" panose="020B0604030504040204" pitchFamily="34" charset="-120"/>
              </a:rPr>
              <a:t> 需要準備那些基礎建設</a:t>
            </a:r>
            <a:r>
              <a:rPr lang="en-US" altLang="zh-TW" dirty="0" smtClean="0">
                <a:latin typeface="微軟正黑體" panose="020B0604030504040204" pitchFamily="34" charset="-120"/>
                <a:ea typeface="微軟正黑體" panose="020B0604030504040204" pitchFamily="34" charset="-120"/>
              </a:rPr>
              <a:t>?</a:t>
            </a:r>
            <a:endParaRPr lang="zh-TW" altLang="en-US"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48744423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Rounded Rectangle 66"/>
          <p:cNvSpPr/>
          <p:nvPr/>
        </p:nvSpPr>
        <p:spPr bwMode="auto">
          <a:xfrm>
            <a:off x="1563484" y="3346126"/>
            <a:ext cx="2288744" cy="761892"/>
          </a:xfrm>
          <a:prstGeom prst="roundRect">
            <a:avLst/>
          </a:prstGeom>
          <a:solidFill>
            <a:sysClr val="window" lastClr="FFFFFF">
              <a:lumMod val="75000"/>
            </a:sysClr>
          </a:solidFill>
          <a:ln w="10795" cap="flat" cmpd="sng" algn="ctr">
            <a:solidFill>
              <a:srgbClr val="404040"/>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9" name="Rounded Rectangle 68"/>
          <p:cNvSpPr/>
          <p:nvPr/>
        </p:nvSpPr>
        <p:spPr bwMode="auto">
          <a:xfrm>
            <a:off x="1563484" y="4188688"/>
            <a:ext cx="2288744" cy="761892"/>
          </a:xfrm>
          <a:prstGeom prst="roundRect">
            <a:avLst/>
          </a:prstGeom>
          <a:solidFill>
            <a:sysClr val="window" lastClr="FFFFFF">
              <a:lumMod val="75000"/>
            </a:sysClr>
          </a:solidFill>
          <a:ln w="10795" cap="flat" cmpd="sng" algn="ctr">
            <a:solidFill>
              <a:srgbClr val="404040"/>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0" name="Rounded Rectangle 69"/>
          <p:cNvSpPr/>
          <p:nvPr/>
        </p:nvSpPr>
        <p:spPr bwMode="auto">
          <a:xfrm>
            <a:off x="1563484" y="5031250"/>
            <a:ext cx="2288744" cy="761892"/>
          </a:xfrm>
          <a:prstGeom prst="roundRect">
            <a:avLst/>
          </a:prstGeom>
          <a:solidFill>
            <a:sysClr val="window" lastClr="FFFFFF">
              <a:lumMod val="75000"/>
            </a:sysClr>
          </a:solidFill>
          <a:ln w="10795" cap="flat" cmpd="sng" algn="ctr">
            <a:solidFill>
              <a:srgbClr val="404040"/>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5" name="Oval 64"/>
          <p:cNvSpPr/>
          <p:nvPr/>
        </p:nvSpPr>
        <p:spPr bwMode="auto">
          <a:xfrm>
            <a:off x="7439891" y="3562664"/>
            <a:ext cx="3645668" cy="2832595"/>
          </a:xfrm>
          <a:prstGeom prst="ellipse">
            <a:avLst/>
          </a:prstGeom>
          <a:no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9" name="Rounded Rectangle 58"/>
          <p:cNvSpPr/>
          <p:nvPr/>
        </p:nvSpPr>
        <p:spPr bwMode="auto">
          <a:xfrm>
            <a:off x="6748596" y="4042887"/>
            <a:ext cx="1778805" cy="709448"/>
          </a:xfrm>
          <a:prstGeom prst="roundRect">
            <a:avLst/>
          </a:prstGeom>
          <a:solidFill>
            <a:sysClr val="window" lastClr="FFFFFF">
              <a:lumMod val="75000"/>
            </a:sysClr>
          </a:solidFill>
          <a:ln w="10795" cap="flat" cmpd="sng" algn="ctr">
            <a:solidFill>
              <a:srgbClr val="404040"/>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0" name="Rounded Rectangle 59"/>
          <p:cNvSpPr/>
          <p:nvPr/>
        </p:nvSpPr>
        <p:spPr bwMode="auto">
          <a:xfrm>
            <a:off x="8323670" y="3207940"/>
            <a:ext cx="1778805" cy="709448"/>
          </a:xfrm>
          <a:prstGeom prst="roundRect">
            <a:avLst/>
          </a:prstGeom>
          <a:solidFill>
            <a:sysClr val="window" lastClr="FFFFFF">
              <a:lumMod val="75000"/>
            </a:sysClr>
          </a:solidFill>
          <a:ln w="10795" cap="flat" cmpd="sng" algn="ctr">
            <a:solidFill>
              <a:srgbClr val="404040"/>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1" name="Rounded Rectangle 60"/>
          <p:cNvSpPr/>
          <p:nvPr/>
        </p:nvSpPr>
        <p:spPr bwMode="auto">
          <a:xfrm>
            <a:off x="6748596" y="5091818"/>
            <a:ext cx="1778805" cy="709448"/>
          </a:xfrm>
          <a:prstGeom prst="roundRect">
            <a:avLst/>
          </a:prstGeom>
          <a:solidFill>
            <a:sysClr val="window" lastClr="FFFFFF">
              <a:lumMod val="75000"/>
            </a:sysClr>
          </a:solidFill>
          <a:ln w="10795" cap="flat" cmpd="sng" algn="ctr">
            <a:solidFill>
              <a:srgbClr val="404040"/>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2" name="Rounded Rectangle 61"/>
          <p:cNvSpPr/>
          <p:nvPr/>
        </p:nvSpPr>
        <p:spPr bwMode="auto">
          <a:xfrm>
            <a:off x="9906315" y="4038525"/>
            <a:ext cx="1778805" cy="709448"/>
          </a:xfrm>
          <a:prstGeom prst="roundRect">
            <a:avLst/>
          </a:prstGeom>
          <a:solidFill>
            <a:sysClr val="window" lastClr="FFFFFF">
              <a:lumMod val="75000"/>
            </a:sysClr>
          </a:solidFill>
          <a:ln w="10795" cap="flat" cmpd="sng" algn="ctr">
            <a:solidFill>
              <a:srgbClr val="404040"/>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3" name="Rounded Rectangle 62"/>
          <p:cNvSpPr/>
          <p:nvPr/>
        </p:nvSpPr>
        <p:spPr bwMode="auto">
          <a:xfrm>
            <a:off x="9895611" y="5057473"/>
            <a:ext cx="1778805" cy="709448"/>
          </a:xfrm>
          <a:prstGeom prst="roundRect">
            <a:avLst/>
          </a:prstGeom>
          <a:solidFill>
            <a:sysClr val="window" lastClr="FFFFFF">
              <a:lumMod val="75000"/>
            </a:sysClr>
          </a:solidFill>
          <a:ln w="10795" cap="flat" cmpd="sng" algn="ctr">
            <a:solidFill>
              <a:srgbClr val="404040"/>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4" name="Rounded Rectangle 63"/>
          <p:cNvSpPr/>
          <p:nvPr/>
        </p:nvSpPr>
        <p:spPr bwMode="auto">
          <a:xfrm>
            <a:off x="8323670" y="5911015"/>
            <a:ext cx="1778805" cy="709448"/>
          </a:xfrm>
          <a:prstGeom prst="roundRect">
            <a:avLst/>
          </a:prstGeom>
          <a:solidFill>
            <a:sysClr val="window" lastClr="FFFFFF">
              <a:lumMod val="75000"/>
            </a:sysClr>
          </a:solidFill>
          <a:ln w="10795" cap="flat" cmpd="sng" algn="ctr">
            <a:solidFill>
              <a:srgbClr val="404040"/>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Rectangle 7"/>
          <p:cNvSpPr/>
          <p:nvPr/>
        </p:nvSpPr>
        <p:spPr>
          <a:xfrm>
            <a:off x="1" y="281433"/>
            <a:ext cx="5986052" cy="533636"/>
          </a:xfrm>
          <a:prstGeom prst="rect">
            <a:avLst/>
          </a:prstGeom>
        </p:spPr>
        <p:txBody>
          <a:bodyPr wrap="square">
            <a:spAutoFit/>
          </a:bodyPr>
          <a:lstStyle/>
          <a:p>
            <a:pPr marL="0" marR="0" lvl="0" indent="0" algn="ctr" defTabSz="914224"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Segoe UI Light"/>
                <a:ea typeface="+mn-ea"/>
                <a:cs typeface="+mn-cs"/>
              </a:rPr>
              <a:t>Monolithic application approach</a:t>
            </a:r>
          </a:p>
        </p:txBody>
      </p:sp>
      <p:sp>
        <p:nvSpPr>
          <p:cNvPr id="9" name="Rectangle 8"/>
          <p:cNvSpPr/>
          <p:nvPr/>
        </p:nvSpPr>
        <p:spPr>
          <a:xfrm>
            <a:off x="5986053" y="268813"/>
            <a:ext cx="6450422" cy="533636"/>
          </a:xfrm>
          <a:prstGeom prst="rect">
            <a:avLst/>
          </a:prstGeom>
        </p:spPr>
        <p:txBody>
          <a:bodyPr wrap="square">
            <a:spAutoFit/>
          </a:bodyPr>
          <a:lstStyle/>
          <a:p>
            <a:pPr marL="0" marR="0" lvl="0" indent="0" algn="ctr" defTabSz="914224"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err="1">
                <a:ln>
                  <a:noFill/>
                </a:ln>
                <a:solidFill>
                  <a:srgbClr val="FFFFFF"/>
                </a:solidFill>
                <a:effectLst/>
                <a:uLnTx/>
                <a:uFillTx/>
                <a:latin typeface="Segoe UI Light"/>
                <a:ea typeface="+mn-ea"/>
                <a:cs typeface="+mn-cs"/>
              </a:rPr>
              <a:t>Microservices</a:t>
            </a:r>
            <a:r>
              <a:rPr kumimoji="0" lang="en-US" sz="2800" b="0" i="0" u="none" strike="noStrike" kern="1200" cap="none" spc="0" normalizeH="0" baseline="0" noProof="0" dirty="0">
                <a:ln>
                  <a:noFill/>
                </a:ln>
                <a:solidFill>
                  <a:srgbClr val="FFFFFF"/>
                </a:solidFill>
                <a:effectLst/>
                <a:uLnTx/>
                <a:uFillTx/>
                <a:latin typeface="Segoe UI Light"/>
                <a:ea typeface="+mn-ea"/>
                <a:cs typeface="+mn-cs"/>
              </a:rPr>
              <a:t> application approach</a:t>
            </a:r>
          </a:p>
        </p:txBody>
      </p:sp>
      <p:sp>
        <p:nvSpPr>
          <p:cNvPr id="10" name="Rectangle 9"/>
          <p:cNvSpPr/>
          <p:nvPr/>
        </p:nvSpPr>
        <p:spPr>
          <a:xfrm>
            <a:off x="6347272" y="1129974"/>
            <a:ext cx="3392336" cy="2061077"/>
          </a:xfrm>
          <a:prstGeom prst="rect">
            <a:avLst/>
          </a:prstGeom>
        </p:spPr>
        <p:txBody>
          <a:bodyPr wrap="square">
            <a:spAutoFit/>
          </a:bodyPr>
          <a:lstStyle/>
          <a:p>
            <a:pPr marL="285750" marR="0" lvl="0" indent="-285750" algn="l" defTabSz="91422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599" b="0" i="0" u="none" strike="noStrike" kern="1200" cap="none" spc="0" normalizeH="0" baseline="0" noProof="0" dirty="0">
                <a:ln>
                  <a:noFill/>
                </a:ln>
                <a:solidFill>
                  <a:srgbClr val="FFFFFF"/>
                </a:solidFill>
                <a:effectLst/>
                <a:uLnTx/>
                <a:uFillTx/>
                <a:latin typeface="Segoe UI"/>
                <a:ea typeface="+mn-ea"/>
                <a:cs typeface="+mn-cs"/>
              </a:rPr>
              <a:t>A </a:t>
            </a:r>
            <a:r>
              <a:rPr kumimoji="0" lang="en-US" sz="1599" b="0" i="0" u="none" strike="noStrike" kern="1200" cap="none" spc="0" normalizeH="0" baseline="0" noProof="0" dirty="0" err="1">
                <a:ln>
                  <a:noFill/>
                </a:ln>
                <a:solidFill>
                  <a:srgbClr val="FFFFFF"/>
                </a:solidFill>
                <a:effectLst/>
                <a:uLnTx/>
                <a:uFillTx/>
                <a:latin typeface="Segoe UI"/>
                <a:ea typeface="+mn-ea"/>
                <a:cs typeface="+mn-cs"/>
              </a:rPr>
              <a:t>microservice</a:t>
            </a:r>
            <a:r>
              <a:rPr kumimoji="0" lang="en-US" sz="1599" b="0" i="0" u="none" strike="noStrike" kern="1200" cap="none" spc="0" normalizeH="0" baseline="0" noProof="0" dirty="0">
                <a:ln>
                  <a:noFill/>
                </a:ln>
                <a:solidFill>
                  <a:srgbClr val="FFFFFF"/>
                </a:solidFill>
                <a:effectLst/>
                <a:uLnTx/>
                <a:uFillTx/>
                <a:latin typeface="Segoe UI"/>
                <a:ea typeface="+mn-ea"/>
                <a:cs typeface="+mn-cs"/>
              </a:rPr>
              <a:t> application separates functionality into separate smaller services.</a:t>
            </a:r>
          </a:p>
          <a:p>
            <a:pPr marL="285750" marR="0" lvl="0" indent="-285750" algn="l" defTabSz="914224"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599" b="0" i="0" u="none" strike="noStrike" kern="1200" cap="none" spc="0" normalizeH="0" baseline="0" noProof="0" dirty="0">
              <a:ln>
                <a:noFill/>
              </a:ln>
              <a:solidFill>
                <a:srgbClr val="FFFFFF"/>
              </a:solidFill>
              <a:effectLst/>
              <a:uLnTx/>
              <a:uFillTx/>
              <a:latin typeface="Segoe UI Light"/>
              <a:ea typeface="+mn-ea"/>
              <a:cs typeface="+mn-cs"/>
            </a:endParaRPr>
          </a:p>
          <a:p>
            <a:pPr marL="285750" marR="0" lvl="0" indent="-285750" algn="l" defTabSz="91422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599" b="0" i="0" u="none" strike="noStrike" kern="1200" cap="none" spc="0" normalizeH="0" baseline="0" noProof="0" dirty="0">
                <a:ln>
                  <a:noFill/>
                </a:ln>
                <a:solidFill>
                  <a:srgbClr val="FFFFFF"/>
                </a:solidFill>
                <a:effectLst/>
                <a:uLnTx/>
                <a:uFillTx/>
                <a:latin typeface="Segoe UI"/>
                <a:ea typeface="+mn-ea"/>
                <a:cs typeface="+mn-cs"/>
              </a:rPr>
              <a:t>Scales out by deploying each service independently creating instances of these services across servers/VMs/containers</a:t>
            </a:r>
          </a:p>
        </p:txBody>
      </p:sp>
      <p:sp>
        <p:nvSpPr>
          <p:cNvPr id="12" name="Hexagon 11"/>
          <p:cNvSpPr/>
          <p:nvPr/>
        </p:nvSpPr>
        <p:spPr bwMode="auto">
          <a:xfrm>
            <a:off x="9951509" y="1408943"/>
            <a:ext cx="272812" cy="244066"/>
          </a:xfrm>
          <a:prstGeom prst="hexagon">
            <a:avLst/>
          </a:prstGeom>
          <a:solidFill>
            <a:srgbClr val="FF0000"/>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13" name="Hexagon 12"/>
          <p:cNvSpPr/>
          <p:nvPr/>
        </p:nvSpPr>
        <p:spPr bwMode="auto">
          <a:xfrm>
            <a:off x="11131355" y="1936871"/>
            <a:ext cx="272812" cy="244066"/>
          </a:xfrm>
          <a:prstGeom prst="hexagon">
            <a:avLst/>
          </a:prstGeom>
          <a:solidFill>
            <a:srgbClr val="FF8C00">
              <a:lumMod val="75000"/>
            </a:srgbClr>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14" name="Hexagon 13"/>
          <p:cNvSpPr/>
          <p:nvPr/>
        </p:nvSpPr>
        <p:spPr bwMode="auto">
          <a:xfrm>
            <a:off x="11564235" y="1694542"/>
            <a:ext cx="272812" cy="244066"/>
          </a:xfrm>
          <a:prstGeom prst="hexagon">
            <a:avLst/>
          </a:prstGeom>
          <a:solidFill>
            <a:srgbClr val="7030A0"/>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15" name="Hexagon 14"/>
          <p:cNvSpPr/>
          <p:nvPr/>
        </p:nvSpPr>
        <p:spPr bwMode="auto">
          <a:xfrm>
            <a:off x="9930527" y="1431219"/>
            <a:ext cx="272812" cy="244066"/>
          </a:xfrm>
          <a:prstGeom prst="hexagon">
            <a:avLst/>
          </a:prstGeom>
          <a:solidFill>
            <a:srgbClr val="FF0000"/>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16" name="Hexagon 15"/>
          <p:cNvSpPr/>
          <p:nvPr/>
        </p:nvSpPr>
        <p:spPr bwMode="auto">
          <a:xfrm>
            <a:off x="9955568" y="1384297"/>
            <a:ext cx="272812" cy="244066"/>
          </a:xfrm>
          <a:prstGeom prst="hexagon">
            <a:avLst/>
          </a:prstGeom>
          <a:solidFill>
            <a:srgbClr val="FF0000"/>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17" name="Hexagon 16"/>
          <p:cNvSpPr/>
          <p:nvPr/>
        </p:nvSpPr>
        <p:spPr bwMode="auto">
          <a:xfrm>
            <a:off x="9951096" y="1964837"/>
            <a:ext cx="272812" cy="244066"/>
          </a:xfrm>
          <a:prstGeom prst="hexagon">
            <a:avLst>
              <a:gd name="adj" fmla="val 55889"/>
              <a:gd name="vf" fmla="val 115470"/>
            </a:avLst>
          </a:prstGeom>
          <a:solidFill>
            <a:srgbClr val="FFC000"/>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18" name="Hexagon 17"/>
          <p:cNvSpPr/>
          <p:nvPr/>
        </p:nvSpPr>
        <p:spPr bwMode="auto">
          <a:xfrm>
            <a:off x="9920509" y="1936871"/>
            <a:ext cx="272812" cy="244066"/>
          </a:xfrm>
          <a:prstGeom prst="hexagon">
            <a:avLst/>
          </a:prstGeom>
          <a:solidFill>
            <a:srgbClr val="FFC000"/>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19" name="Hexagon 18"/>
          <p:cNvSpPr/>
          <p:nvPr/>
        </p:nvSpPr>
        <p:spPr bwMode="auto">
          <a:xfrm>
            <a:off x="9937732" y="1983197"/>
            <a:ext cx="272812" cy="244066"/>
          </a:xfrm>
          <a:prstGeom prst="hexagon">
            <a:avLst/>
          </a:prstGeom>
          <a:solidFill>
            <a:srgbClr val="FFC000"/>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20" name="Hexagon 19"/>
          <p:cNvSpPr/>
          <p:nvPr/>
        </p:nvSpPr>
        <p:spPr bwMode="auto">
          <a:xfrm>
            <a:off x="10350653" y="1727613"/>
            <a:ext cx="272812" cy="244066"/>
          </a:xfrm>
          <a:prstGeom prst="hexagon">
            <a:avLst/>
          </a:prstGeom>
          <a:solidFill>
            <a:srgbClr val="92D050"/>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21" name="Hexagon 20"/>
          <p:cNvSpPr/>
          <p:nvPr/>
        </p:nvSpPr>
        <p:spPr bwMode="auto">
          <a:xfrm>
            <a:off x="10391969" y="1678564"/>
            <a:ext cx="272812" cy="244066"/>
          </a:xfrm>
          <a:prstGeom prst="hexagon">
            <a:avLst/>
          </a:prstGeom>
          <a:solidFill>
            <a:srgbClr val="92D050"/>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22" name="Hexagon 21"/>
          <p:cNvSpPr/>
          <p:nvPr/>
        </p:nvSpPr>
        <p:spPr bwMode="auto">
          <a:xfrm>
            <a:off x="10348780" y="1693159"/>
            <a:ext cx="272812" cy="244066"/>
          </a:xfrm>
          <a:prstGeom prst="hexagon">
            <a:avLst/>
          </a:prstGeom>
          <a:solidFill>
            <a:srgbClr val="92D050"/>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26" name="Rounded Rectangle 25"/>
          <p:cNvSpPr/>
          <p:nvPr/>
        </p:nvSpPr>
        <p:spPr bwMode="auto">
          <a:xfrm>
            <a:off x="10919019" y="1294011"/>
            <a:ext cx="1023415" cy="1019294"/>
          </a:xfrm>
          <a:prstGeom prst="roundRect">
            <a:avLst/>
          </a:prstGeom>
          <a:noFill/>
          <a:ln w="10795" cap="flat" cmpd="sng" algn="ctr">
            <a:solidFill>
              <a:schemeClr val="tx1"/>
            </a:solidFill>
            <a:prstDash val="lgDash"/>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27" name="Rectangle 26"/>
          <p:cNvSpPr/>
          <p:nvPr/>
        </p:nvSpPr>
        <p:spPr>
          <a:xfrm>
            <a:off x="496472" y="975981"/>
            <a:ext cx="3456340" cy="2061077"/>
          </a:xfrm>
          <a:prstGeom prst="rect">
            <a:avLst/>
          </a:prstGeom>
        </p:spPr>
        <p:txBody>
          <a:bodyPr wrap="square">
            <a:spAutoFit/>
          </a:bodyPr>
          <a:lstStyle/>
          <a:p>
            <a:pPr marL="285750" marR="0" lvl="0" indent="-285750" algn="l" defTabSz="91422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599" b="0" i="0" u="none" strike="noStrike" kern="1200" cap="none" spc="0" normalizeH="0" baseline="0" noProof="0" dirty="0">
                <a:ln>
                  <a:noFill/>
                </a:ln>
                <a:solidFill>
                  <a:srgbClr val="FFFFFF"/>
                </a:solidFill>
                <a:effectLst/>
                <a:uLnTx/>
                <a:uFillTx/>
                <a:latin typeface="Segoe UI"/>
                <a:ea typeface="+mn-ea"/>
                <a:cs typeface="+mn-cs"/>
              </a:rPr>
              <a:t>A monolithic application has most of its functionality within a few processes that are componentized with libraries. </a:t>
            </a:r>
          </a:p>
          <a:p>
            <a:pPr marL="285750" marR="0" lvl="0" indent="-285750" algn="l" defTabSz="914224"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599" b="0" i="0" u="none" strike="noStrike" kern="1200" cap="none" spc="0" normalizeH="0" baseline="0" noProof="0" dirty="0">
              <a:ln>
                <a:noFill/>
              </a:ln>
              <a:solidFill>
                <a:srgbClr val="FFFFFF"/>
              </a:solidFill>
              <a:effectLst/>
              <a:uLnTx/>
              <a:uFillTx/>
              <a:latin typeface="Segoe UI Light"/>
              <a:ea typeface="+mn-ea"/>
              <a:cs typeface="+mn-cs"/>
            </a:endParaRPr>
          </a:p>
          <a:p>
            <a:pPr marL="285750" marR="0" lvl="0" indent="-285750" algn="l" defTabSz="91422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599" b="0" i="0" u="none" strike="noStrike" kern="1200" cap="none" spc="0" normalizeH="0" baseline="0" noProof="0" dirty="0">
                <a:ln>
                  <a:noFill/>
                </a:ln>
                <a:solidFill>
                  <a:srgbClr val="FFFFFF"/>
                </a:solidFill>
                <a:effectLst/>
                <a:uLnTx/>
                <a:uFillTx/>
                <a:latin typeface="Segoe UI"/>
                <a:ea typeface="+mn-ea"/>
                <a:cs typeface="+mn-cs"/>
              </a:rPr>
              <a:t>Scales by cloning the app on multiple servers/VMs/Containers</a:t>
            </a:r>
          </a:p>
          <a:p>
            <a:pPr marL="285750" marR="0" lvl="0" indent="-285750" algn="l" defTabSz="914224"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599" b="0" i="0" u="none" strike="noStrike" kern="1200" cap="none" spc="0" normalizeH="0" baseline="0" noProof="0" dirty="0">
              <a:ln>
                <a:noFill/>
              </a:ln>
              <a:solidFill>
                <a:srgbClr val="FFFFFF"/>
              </a:solidFill>
              <a:effectLst/>
              <a:uLnTx/>
              <a:uFillTx/>
              <a:latin typeface="Segoe UI Light"/>
              <a:ea typeface="+mn-ea"/>
              <a:cs typeface="+mn-cs"/>
            </a:endParaRPr>
          </a:p>
        </p:txBody>
      </p:sp>
      <p:pic>
        <p:nvPicPr>
          <p:cNvPr id="28" name="Picture 27"/>
          <p:cNvPicPr>
            <a:picLocks noChangeAspect="1"/>
          </p:cNvPicPr>
          <p:nvPr/>
        </p:nvPicPr>
        <p:blipFill>
          <a:blip r:embed="rId2"/>
          <a:stretch>
            <a:fillRect/>
          </a:stretch>
        </p:blipFill>
        <p:spPr>
          <a:xfrm>
            <a:off x="4083957" y="1367721"/>
            <a:ext cx="605950" cy="602386"/>
          </a:xfrm>
          <a:prstGeom prst="rect">
            <a:avLst/>
          </a:prstGeom>
        </p:spPr>
      </p:pic>
      <p:pic>
        <p:nvPicPr>
          <p:cNvPr id="29" name="Picture 28"/>
          <p:cNvPicPr>
            <a:picLocks noChangeAspect="1"/>
          </p:cNvPicPr>
          <p:nvPr/>
        </p:nvPicPr>
        <p:blipFill>
          <a:blip r:embed="rId2"/>
          <a:stretch>
            <a:fillRect/>
          </a:stretch>
        </p:blipFill>
        <p:spPr>
          <a:xfrm>
            <a:off x="4381935" y="1423533"/>
            <a:ext cx="605950" cy="602386"/>
          </a:xfrm>
          <a:prstGeom prst="rect">
            <a:avLst/>
          </a:prstGeom>
        </p:spPr>
      </p:pic>
      <p:pic>
        <p:nvPicPr>
          <p:cNvPr id="30" name="Picture 29"/>
          <p:cNvPicPr>
            <a:picLocks noChangeAspect="1"/>
          </p:cNvPicPr>
          <p:nvPr/>
        </p:nvPicPr>
        <p:blipFill>
          <a:blip r:embed="rId2"/>
          <a:stretch>
            <a:fillRect/>
          </a:stretch>
        </p:blipFill>
        <p:spPr>
          <a:xfrm>
            <a:off x="4311380" y="1658307"/>
            <a:ext cx="605950" cy="602386"/>
          </a:xfrm>
          <a:prstGeom prst="rect">
            <a:avLst/>
          </a:prstGeom>
        </p:spPr>
      </p:pic>
      <p:sp>
        <p:nvSpPr>
          <p:cNvPr id="32" name="Hexagon 31"/>
          <p:cNvSpPr/>
          <p:nvPr/>
        </p:nvSpPr>
        <p:spPr bwMode="auto">
          <a:xfrm>
            <a:off x="9886120" y="1371416"/>
            <a:ext cx="366566" cy="309828"/>
          </a:xfrm>
          <a:prstGeom prst="hexagon">
            <a:avLst/>
          </a:prstGeom>
          <a:solidFill>
            <a:srgbClr val="FF0000"/>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35" name="Rounded Rectangle 34"/>
          <p:cNvSpPr/>
          <p:nvPr/>
        </p:nvSpPr>
        <p:spPr bwMode="auto">
          <a:xfrm>
            <a:off x="9684116" y="1294010"/>
            <a:ext cx="1023415" cy="1019294"/>
          </a:xfrm>
          <a:prstGeom prst="roundRect">
            <a:avLst/>
          </a:prstGeom>
          <a:noFill/>
          <a:ln w="10795" cap="flat" cmpd="sng" algn="ctr">
            <a:solidFill>
              <a:schemeClr val="tx1"/>
            </a:solidFill>
            <a:prstDash val="lgDash"/>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36" name="Rectangle 35"/>
          <p:cNvSpPr/>
          <p:nvPr/>
        </p:nvSpPr>
        <p:spPr>
          <a:xfrm>
            <a:off x="9845105" y="945708"/>
            <a:ext cx="749118" cy="376685"/>
          </a:xfrm>
          <a:prstGeom prst="rect">
            <a:avLst/>
          </a:prstGeom>
          <a:ln>
            <a:noFill/>
          </a:ln>
        </p:spPr>
        <p:txBody>
          <a:bodyPr wrap="none">
            <a:spAutoFit/>
          </a:bodyPr>
          <a:lstStyle/>
          <a:p>
            <a:pPr marL="0" marR="0" lvl="0" indent="0" algn="l" defTabSz="914224"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Light"/>
                <a:ea typeface="+mn-ea"/>
                <a:cs typeface="+mn-cs"/>
              </a:rPr>
              <a:t>App 1</a:t>
            </a:r>
          </a:p>
        </p:txBody>
      </p:sp>
      <p:sp>
        <p:nvSpPr>
          <p:cNvPr id="37" name="Rectangle 36"/>
          <p:cNvSpPr/>
          <p:nvPr/>
        </p:nvSpPr>
        <p:spPr>
          <a:xfrm>
            <a:off x="11065134" y="932513"/>
            <a:ext cx="786721" cy="376684"/>
          </a:xfrm>
          <a:prstGeom prst="rect">
            <a:avLst/>
          </a:prstGeom>
        </p:spPr>
        <p:txBody>
          <a:bodyPr wrap="none">
            <a:spAutoFit/>
          </a:bodyPr>
          <a:lstStyle/>
          <a:p>
            <a:pPr marL="0" marR="0" lvl="0" indent="0" algn="l" defTabSz="914224"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Light"/>
                <a:ea typeface="+mn-ea"/>
                <a:cs typeface="+mn-cs"/>
              </a:rPr>
              <a:t>App 2</a:t>
            </a:r>
          </a:p>
        </p:txBody>
      </p:sp>
      <p:sp>
        <p:nvSpPr>
          <p:cNvPr id="38" name="Hexagon 37"/>
          <p:cNvSpPr/>
          <p:nvPr/>
        </p:nvSpPr>
        <p:spPr bwMode="auto">
          <a:xfrm>
            <a:off x="11124830" y="1418134"/>
            <a:ext cx="272812" cy="244066"/>
          </a:xfrm>
          <a:prstGeom prst="hexagon">
            <a:avLst/>
          </a:prstGeom>
          <a:solidFill>
            <a:srgbClr val="002060"/>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39" name="Hexagon 38"/>
          <p:cNvSpPr/>
          <p:nvPr/>
        </p:nvSpPr>
        <p:spPr bwMode="auto">
          <a:xfrm>
            <a:off x="11124830" y="1408943"/>
            <a:ext cx="272812" cy="244066"/>
          </a:xfrm>
          <a:prstGeom prst="hexagon">
            <a:avLst/>
          </a:prstGeom>
          <a:solidFill>
            <a:srgbClr val="002060"/>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0" name="Hexagon 39"/>
          <p:cNvSpPr/>
          <p:nvPr/>
        </p:nvSpPr>
        <p:spPr bwMode="auto">
          <a:xfrm>
            <a:off x="11139818" y="1365785"/>
            <a:ext cx="272812" cy="244066"/>
          </a:xfrm>
          <a:prstGeom prst="hexagon">
            <a:avLst/>
          </a:prstGeom>
          <a:solidFill>
            <a:srgbClr val="002060"/>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1" name="Hexagon 40"/>
          <p:cNvSpPr/>
          <p:nvPr/>
        </p:nvSpPr>
        <p:spPr bwMode="auto">
          <a:xfrm>
            <a:off x="11085559" y="1949836"/>
            <a:ext cx="272812" cy="244066"/>
          </a:xfrm>
          <a:prstGeom prst="hexagon">
            <a:avLst/>
          </a:prstGeom>
          <a:solidFill>
            <a:srgbClr val="FF8C00">
              <a:lumMod val="75000"/>
            </a:srgbClr>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2" name="Hexagon 41"/>
          <p:cNvSpPr/>
          <p:nvPr/>
        </p:nvSpPr>
        <p:spPr bwMode="auto">
          <a:xfrm>
            <a:off x="11577474" y="1671877"/>
            <a:ext cx="272812" cy="244066"/>
          </a:xfrm>
          <a:prstGeom prst="hexagon">
            <a:avLst/>
          </a:prstGeom>
          <a:solidFill>
            <a:srgbClr val="7030A0"/>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3" name="Hexagon 42"/>
          <p:cNvSpPr/>
          <p:nvPr/>
        </p:nvSpPr>
        <p:spPr bwMode="auto">
          <a:xfrm>
            <a:off x="11539836" y="1668912"/>
            <a:ext cx="272812" cy="244066"/>
          </a:xfrm>
          <a:prstGeom prst="hexagon">
            <a:avLst/>
          </a:prstGeom>
          <a:solidFill>
            <a:srgbClr val="7030A0"/>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4" name="Hexagon 43"/>
          <p:cNvSpPr/>
          <p:nvPr/>
        </p:nvSpPr>
        <p:spPr bwMode="auto">
          <a:xfrm>
            <a:off x="11168371" y="1946260"/>
            <a:ext cx="272812" cy="244066"/>
          </a:xfrm>
          <a:prstGeom prst="hexagon">
            <a:avLst/>
          </a:prstGeom>
          <a:solidFill>
            <a:srgbClr val="FF8C00">
              <a:lumMod val="75000"/>
            </a:srgbClr>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cxnSp>
        <p:nvCxnSpPr>
          <p:cNvPr id="45" name="Straight Connector 44"/>
          <p:cNvCxnSpPr/>
          <p:nvPr/>
        </p:nvCxnSpPr>
        <p:spPr>
          <a:xfrm flipH="1">
            <a:off x="5986053" y="297316"/>
            <a:ext cx="3617" cy="6097943"/>
          </a:xfrm>
          <a:prstGeom prst="line">
            <a:avLst/>
          </a:prstGeom>
          <a:noFill/>
          <a:ln w="15875" cap="flat" cmpd="sng" algn="ctr">
            <a:solidFill>
              <a:sysClr val="windowText" lastClr="000000"/>
            </a:solidFill>
            <a:prstDash val="solid"/>
            <a:miter lim="800000"/>
          </a:ln>
          <a:effectLst/>
        </p:spPr>
      </p:cxnSp>
      <p:grpSp>
        <p:nvGrpSpPr>
          <p:cNvPr id="46" name="Group 45"/>
          <p:cNvGrpSpPr/>
          <p:nvPr/>
        </p:nvGrpSpPr>
        <p:grpSpPr>
          <a:xfrm>
            <a:off x="4005161" y="966264"/>
            <a:ext cx="1023415" cy="1341120"/>
            <a:chOff x="4004846" y="965905"/>
            <a:chExt cx="1023560" cy="1341310"/>
          </a:xfrm>
        </p:grpSpPr>
        <p:sp>
          <p:nvSpPr>
            <p:cNvPr id="47" name="Rounded Rectangle 46"/>
            <p:cNvSpPr/>
            <p:nvPr/>
          </p:nvSpPr>
          <p:spPr bwMode="auto">
            <a:xfrm>
              <a:off x="4004846" y="1287776"/>
              <a:ext cx="1023560" cy="1019439"/>
            </a:xfrm>
            <a:prstGeom prst="roundRect">
              <a:avLst/>
            </a:prstGeom>
            <a:solidFill>
              <a:sysClr val="window" lastClr="FFFFFF">
                <a:lumMod val="75000"/>
              </a:sysClr>
            </a:solidFill>
            <a:ln w="10795" cap="flat" cmpd="sng" algn="ctr">
              <a:solidFill>
                <a:srgbClr val="404040"/>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8" name="Rectangle 47"/>
            <p:cNvSpPr/>
            <p:nvPr/>
          </p:nvSpPr>
          <p:spPr>
            <a:xfrm>
              <a:off x="4096326" y="1489621"/>
              <a:ext cx="286870" cy="309872"/>
            </a:xfrm>
            <a:prstGeom prst="rect">
              <a:avLst/>
            </a:prstGeom>
            <a:solidFill>
              <a:srgbClr val="FF0000"/>
            </a:solidFill>
            <a:ln w="9525" cap="flat" cmpd="sng" algn="ctr">
              <a:no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sp>
          <p:nvSpPr>
            <p:cNvPr id="49" name="Rectangle 48"/>
            <p:cNvSpPr/>
            <p:nvPr/>
          </p:nvSpPr>
          <p:spPr>
            <a:xfrm>
              <a:off x="4383196" y="1884030"/>
              <a:ext cx="286870" cy="309872"/>
            </a:xfrm>
            <a:prstGeom prst="rect">
              <a:avLst/>
            </a:prstGeom>
            <a:solidFill>
              <a:srgbClr val="92D050"/>
            </a:solidFill>
            <a:ln w="9525" cap="flat" cmpd="sng" algn="ctr">
              <a:no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sp>
          <p:nvSpPr>
            <p:cNvPr id="50" name="Rectangle 49"/>
            <p:cNvSpPr/>
            <p:nvPr/>
          </p:nvSpPr>
          <p:spPr>
            <a:xfrm>
              <a:off x="4670066" y="1489621"/>
              <a:ext cx="286870" cy="309872"/>
            </a:xfrm>
            <a:prstGeom prst="rect">
              <a:avLst/>
            </a:prstGeom>
            <a:solidFill>
              <a:srgbClr val="FFC000"/>
            </a:solidFill>
            <a:ln w="9525" cap="flat" cmpd="sng" algn="ctr">
              <a:no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sp>
          <p:nvSpPr>
            <p:cNvPr id="51" name="Rectangle 50"/>
            <p:cNvSpPr/>
            <p:nvPr/>
          </p:nvSpPr>
          <p:spPr>
            <a:xfrm>
              <a:off x="4160986" y="965905"/>
              <a:ext cx="749224" cy="376738"/>
            </a:xfrm>
            <a:prstGeom prst="rect">
              <a:avLst/>
            </a:prstGeom>
          </p:spPr>
          <p:txBody>
            <a:bodyPr wrap="none">
              <a:spAutoFit/>
            </a:bodyPr>
            <a:lstStyle/>
            <a:p>
              <a:pPr marL="0" marR="0" lvl="0" indent="0" algn="l" defTabSz="914224"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Light"/>
                  <a:ea typeface="+mn-ea"/>
                  <a:cs typeface="+mn-cs"/>
                </a:rPr>
                <a:t>App 1</a:t>
              </a:r>
            </a:p>
          </p:txBody>
        </p:sp>
      </p:grpSp>
      <p:sp>
        <p:nvSpPr>
          <p:cNvPr id="52" name="Hexagon 51"/>
          <p:cNvSpPr/>
          <p:nvPr/>
        </p:nvSpPr>
        <p:spPr bwMode="auto">
          <a:xfrm>
            <a:off x="9919926" y="1974226"/>
            <a:ext cx="272812" cy="244066"/>
          </a:xfrm>
          <a:prstGeom prst="hexagon">
            <a:avLst/>
          </a:prstGeom>
          <a:solidFill>
            <a:srgbClr val="FFC000"/>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53" name="Hexagon 52"/>
          <p:cNvSpPr/>
          <p:nvPr/>
        </p:nvSpPr>
        <p:spPr bwMode="auto">
          <a:xfrm>
            <a:off x="9903286" y="1962407"/>
            <a:ext cx="272812" cy="244066"/>
          </a:xfrm>
          <a:prstGeom prst="hexagon">
            <a:avLst/>
          </a:prstGeom>
          <a:solidFill>
            <a:srgbClr val="FFC000"/>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54" name="Hexagon 53"/>
          <p:cNvSpPr/>
          <p:nvPr/>
        </p:nvSpPr>
        <p:spPr bwMode="auto">
          <a:xfrm>
            <a:off x="11119123" y="1401439"/>
            <a:ext cx="272812" cy="244066"/>
          </a:xfrm>
          <a:prstGeom prst="hexagon">
            <a:avLst/>
          </a:prstGeom>
          <a:solidFill>
            <a:srgbClr val="002060"/>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55" name="Hexagon 54"/>
          <p:cNvSpPr/>
          <p:nvPr/>
        </p:nvSpPr>
        <p:spPr bwMode="auto">
          <a:xfrm>
            <a:off x="11124877" y="1414274"/>
            <a:ext cx="272812" cy="244066"/>
          </a:xfrm>
          <a:prstGeom prst="hexagon">
            <a:avLst/>
          </a:prstGeom>
          <a:solidFill>
            <a:srgbClr val="002060"/>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56" name="Hexagon 55"/>
          <p:cNvSpPr/>
          <p:nvPr/>
        </p:nvSpPr>
        <p:spPr bwMode="auto">
          <a:xfrm>
            <a:off x="11130979" y="1382388"/>
            <a:ext cx="272812" cy="244066"/>
          </a:xfrm>
          <a:prstGeom prst="hexagon">
            <a:avLst/>
          </a:prstGeom>
          <a:solidFill>
            <a:srgbClr val="002060"/>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57" name="Hexagon 56"/>
          <p:cNvSpPr/>
          <p:nvPr/>
        </p:nvSpPr>
        <p:spPr bwMode="auto">
          <a:xfrm>
            <a:off x="10346033" y="1713392"/>
            <a:ext cx="272812" cy="244066"/>
          </a:xfrm>
          <a:prstGeom prst="hexagon">
            <a:avLst/>
          </a:prstGeom>
          <a:solidFill>
            <a:srgbClr val="92D050"/>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58" name="Hexagon 57"/>
          <p:cNvSpPr/>
          <p:nvPr/>
        </p:nvSpPr>
        <p:spPr bwMode="auto">
          <a:xfrm>
            <a:off x="10367571" y="1709022"/>
            <a:ext cx="272812" cy="244066"/>
          </a:xfrm>
          <a:prstGeom prst="hexagon">
            <a:avLst/>
          </a:prstGeom>
          <a:solidFill>
            <a:srgbClr val="92D050"/>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33" name="Hexagon 32"/>
          <p:cNvSpPr/>
          <p:nvPr/>
        </p:nvSpPr>
        <p:spPr bwMode="auto">
          <a:xfrm>
            <a:off x="9886120" y="1935598"/>
            <a:ext cx="366566" cy="309828"/>
          </a:xfrm>
          <a:prstGeom prst="hexagon">
            <a:avLst/>
          </a:prstGeom>
          <a:solidFill>
            <a:srgbClr val="FFC000"/>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34" name="Hexagon 33"/>
          <p:cNvSpPr/>
          <p:nvPr/>
        </p:nvSpPr>
        <p:spPr bwMode="auto">
          <a:xfrm>
            <a:off x="10303479" y="1660278"/>
            <a:ext cx="366566" cy="309828"/>
          </a:xfrm>
          <a:prstGeom prst="hexagon">
            <a:avLst/>
          </a:prstGeom>
          <a:solidFill>
            <a:srgbClr val="92D050"/>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23" name="Hexagon 22"/>
          <p:cNvSpPr/>
          <p:nvPr/>
        </p:nvSpPr>
        <p:spPr bwMode="auto">
          <a:xfrm>
            <a:off x="11084478" y="1363718"/>
            <a:ext cx="366566" cy="309828"/>
          </a:xfrm>
          <a:prstGeom prst="hexagon">
            <a:avLst/>
          </a:prstGeom>
          <a:solidFill>
            <a:srgbClr val="002060"/>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25" name="Hexagon 24"/>
          <p:cNvSpPr/>
          <p:nvPr/>
        </p:nvSpPr>
        <p:spPr bwMode="auto">
          <a:xfrm>
            <a:off x="11501837" y="1652581"/>
            <a:ext cx="366566" cy="309828"/>
          </a:xfrm>
          <a:prstGeom prst="hexagon">
            <a:avLst/>
          </a:prstGeom>
          <a:solidFill>
            <a:srgbClr val="7030A0"/>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24" name="Hexagon 23"/>
          <p:cNvSpPr/>
          <p:nvPr/>
        </p:nvSpPr>
        <p:spPr bwMode="auto">
          <a:xfrm>
            <a:off x="11084478" y="1927901"/>
            <a:ext cx="366566" cy="309828"/>
          </a:xfrm>
          <a:prstGeom prst="hexagon">
            <a:avLst/>
          </a:prstGeom>
          <a:solidFill>
            <a:srgbClr val="FF8C00">
              <a:lumMod val="75000"/>
            </a:srgbClr>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Tree>
    <p:extLst>
      <p:ext uri="{BB962C8B-B14F-4D97-AF65-F5344CB8AC3E}">
        <p14:creationId xmlns:p14="http://schemas.microsoft.com/office/powerpoint/2010/main" val="10916515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3.3878E-6 1.64321E-6 L -0.14488 0.29619 " pathEditMode="relative" rAng="0" ptsTypes="AA">
                                      <p:cBhvr>
                                        <p:cTn id="6" dur="2000" fill="hold"/>
                                        <p:tgtEl>
                                          <p:spTgt spid="28"/>
                                        </p:tgtEl>
                                        <p:attrNameLst>
                                          <p:attrName>ppt_x</p:attrName>
                                          <p:attrName>ppt_y</p:attrName>
                                        </p:attrNameLst>
                                      </p:cBhvr>
                                      <p:rCtr x="-7250" y="14798"/>
                                    </p:animMotion>
                                  </p:childTnLst>
                                </p:cTn>
                              </p:par>
                              <p:par>
                                <p:cTn id="7" presetID="42" presetClass="path" presetSubtype="0" accel="50000" decel="50000" fill="hold" nodeType="withEffect">
                                  <p:stCondLst>
                                    <p:cond delay="0"/>
                                  </p:stCondLst>
                                  <p:childTnLst>
                                    <p:animMotion origin="layout" path="M -1.34542E-6 -2.0699E-6 L -0.16888 0.41058 " pathEditMode="relative" rAng="0" ptsTypes="AA">
                                      <p:cBhvr>
                                        <p:cTn id="8" dur="2000" fill="hold"/>
                                        <p:tgtEl>
                                          <p:spTgt spid="29"/>
                                        </p:tgtEl>
                                        <p:attrNameLst>
                                          <p:attrName>ppt_x</p:attrName>
                                          <p:attrName>ppt_y</p:attrName>
                                        </p:attrNameLst>
                                      </p:cBhvr>
                                      <p:rCtr x="-8450" y="20517"/>
                                    </p:animMotion>
                                  </p:childTnLst>
                                </p:cTn>
                              </p:par>
                              <p:par>
                                <p:cTn id="9" presetID="42" presetClass="path" presetSubtype="0" accel="50000" decel="50000" fill="hold" nodeType="withEffect">
                                  <p:stCondLst>
                                    <p:cond delay="0"/>
                                  </p:stCondLst>
                                  <p:childTnLst>
                                    <p:animMotion origin="layout" path="M -4.80214E-6 -2.62823E-6 L -0.16517 0.49456 " pathEditMode="relative" rAng="0" ptsTypes="AA">
                                      <p:cBhvr>
                                        <p:cTn id="10" dur="2000" fill="hold"/>
                                        <p:tgtEl>
                                          <p:spTgt spid="30"/>
                                        </p:tgtEl>
                                        <p:attrNameLst>
                                          <p:attrName>ppt_x</p:attrName>
                                          <p:attrName>ppt_y</p:attrName>
                                        </p:attrNameLst>
                                      </p:cBhvr>
                                      <p:rCtr x="-8259" y="24716"/>
                                    </p:animMotion>
                                  </p:childTnLst>
                                </p:cTn>
                              </p:par>
                            </p:childTnLst>
                          </p:cTn>
                        </p:par>
                        <p:par>
                          <p:cTn id="11" fill="hold">
                            <p:stCondLst>
                              <p:cond delay="2000"/>
                            </p:stCondLst>
                            <p:childTnLst>
                              <p:par>
                                <p:cTn id="12" presetID="42" presetClass="path" presetSubtype="0" accel="50000" decel="50000" fill="hold" grpId="0" nodeType="afterEffect">
                                  <p:stCondLst>
                                    <p:cond delay="0"/>
                                  </p:stCondLst>
                                  <p:childTnLst>
                                    <p:animMotion origin="layout" path="M 2.4432E-6 -2.55561E-6 L -0.08936 0.28121 " pathEditMode="relative" rAng="0" ptsTypes="AA">
                                      <p:cBhvr>
                                        <p:cTn id="13" dur="2000" fill="hold"/>
                                        <p:tgtEl>
                                          <p:spTgt spid="12"/>
                                        </p:tgtEl>
                                        <p:attrNameLst>
                                          <p:attrName>ppt_x</p:attrName>
                                          <p:attrName>ppt_y</p:attrName>
                                        </p:attrNameLst>
                                      </p:cBhvr>
                                      <p:rCtr x="-4468" y="14049"/>
                                    </p:animMotion>
                                  </p:childTnLst>
                                </p:cTn>
                              </p:par>
                              <p:par>
                                <p:cTn id="14" presetID="42" presetClass="path" presetSubtype="0" accel="50000" decel="50000" fill="hold" grpId="0" nodeType="withEffect">
                                  <p:stCondLst>
                                    <p:cond delay="0"/>
                                  </p:stCondLst>
                                  <p:childTnLst>
                                    <p:animMotion origin="layout" path="M 1.87644E-6 -4.08534E-8 L -0.21764 0.39719 " pathEditMode="relative" rAng="0" ptsTypes="AA">
                                      <p:cBhvr>
                                        <p:cTn id="15" dur="2000" fill="hold"/>
                                        <p:tgtEl>
                                          <p:spTgt spid="15"/>
                                        </p:tgtEl>
                                        <p:attrNameLst>
                                          <p:attrName>ppt_x</p:attrName>
                                          <p:attrName>ppt_y</p:attrName>
                                        </p:attrNameLst>
                                      </p:cBhvr>
                                      <p:rCtr x="-10888" y="19859"/>
                                    </p:animMotion>
                                  </p:childTnLst>
                                </p:cTn>
                              </p:par>
                              <p:par>
                                <p:cTn id="16" presetID="42" presetClass="path" presetSubtype="0" accel="50000" decel="50000" fill="hold" grpId="0" nodeType="withEffect">
                                  <p:stCondLst>
                                    <p:cond delay="0"/>
                                  </p:stCondLst>
                                  <p:childTnLst>
                                    <p:animMotion origin="layout" path="M 4.59535E-8 -4.335E-6 L -0.1482 0.27985 " pathEditMode="relative" rAng="0" ptsTypes="AA">
                                      <p:cBhvr>
                                        <p:cTn id="17" dur="2000" fill="hold"/>
                                        <p:tgtEl>
                                          <p:spTgt spid="38"/>
                                        </p:tgtEl>
                                        <p:attrNameLst>
                                          <p:attrName>ppt_x</p:attrName>
                                          <p:attrName>ppt_y</p:attrName>
                                        </p:attrNameLst>
                                      </p:cBhvr>
                                      <p:rCtr x="-7416" y="13981"/>
                                    </p:animMotion>
                                  </p:childTnLst>
                                </p:cTn>
                              </p:par>
                              <p:par>
                                <p:cTn id="18" presetID="42" presetClass="path" presetSubtype="0" accel="50000" decel="50000" fill="hold" grpId="0" nodeType="withEffect">
                                  <p:stCondLst>
                                    <p:cond delay="0"/>
                                  </p:stCondLst>
                                  <p:childTnLst>
                                    <p:animMotion origin="layout" path="M 4.59535E-8 -2.55561E-6 L -0.04927 0.42284 " pathEditMode="relative" rAng="0" ptsTypes="AA">
                                      <p:cBhvr>
                                        <p:cTn id="19" dur="2000" fill="hold"/>
                                        <p:tgtEl>
                                          <p:spTgt spid="39"/>
                                        </p:tgtEl>
                                        <p:attrNameLst>
                                          <p:attrName>ppt_x</p:attrName>
                                          <p:attrName>ppt_y</p:attrName>
                                        </p:attrNameLst>
                                      </p:cBhvr>
                                      <p:rCtr x="-2464" y="21130"/>
                                    </p:animMotion>
                                  </p:childTnLst>
                                </p:cTn>
                              </p:par>
                              <p:par>
                                <p:cTn id="20" presetID="42" presetClass="path" presetSubtype="0" accel="50000" decel="50000" fill="hold" grpId="0" nodeType="withEffect">
                                  <p:stCondLst>
                                    <p:cond delay="0"/>
                                  </p:stCondLst>
                                  <p:childTnLst>
                                    <p:animMotion origin="layout" path="M 2.6168E-6 -2.16523E-6 L -0.00664 0.35475 " pathEditMode="relative" rAng="0" ptsTypes="AA">
                                      <p:cBhvr>
                                        <p:cTn id="21" dur="2000" fill="hold"/>
                                        <p:tgtEl>
                                          <p:spTgt spid="20"/>
                                        </p:tgtEl>
                                        <p:attrNameLst>
                                          <p:attrName>ppt_x</p:attrName>
                                          <p:attrName>ppt_y</p:attrName>
                                        </p:attrNameLst>
                                      </p:cBhvr>
                                      <p:rCtr x="-332" y="17726"/>
                                    </p:animMotion>
                                  </p:childTnLst>
                                </p:cTn>
                              </p:par>
                              <p:par>
                                <p:cTn id="22" presetID="42" presetClass="path" presetSubtype="0" accel="50000" decel="50000" fill="hold" grpId="0" nodeType="withEffect">
                                  <p:stCondLst>
                                    <p:cond delay="0"/>
                                  </p:stCondLst>
                                  <p:childTnLst>
                                    <p:animMotion origin="layout" path="M 1.26372E-6 2.9823E-6 L -0.02796 0.32297 " pathEditMode="relative" rAng="0" ptsTypes="AA">
                                      <p:cBhvr>
                                        <p:cTn id="23" dur="2000" fill="hold"/>
                                        <p:tgtEl>
                                          <p:spTgt spid="41"/>
                                        </p:tgtEl>
                                        <p:attrNameLst>
                                          <p:attrName>ppt_x</p:attrName>
                                          <p:attrName>ppt_y</p:attrName>
                                        </p:attrNameLst>
                                      </p:cBhvr>
                                      <p:rCtr x="-1404" y="16137"/>
                                    </p:animMotion>
                                  </p:childTnLst>
                                </p:cTn>
                              </p:par>
                              <p:par>
                                <p:cTn id="24" presetID="42" presetClass="path" presetSubtype="0" accel="50000" decel="50000" fill="hold" grpId="0" nodeType="withEffect">
                                  <p:stCondLst>
                                    <p:cond delay="0"/>
                                  </p:stCondLst>
                                  <p:childTnLst>
                                    <p:animMotion origin="layout" path="M -3.91626E-6 -4.52565E-6 L -0.05667 0.51635 " pathEditMode="relative" rAng="0" ptsTypes="AA">
                                      <p:cBhvr>
                                        <p:cTn id="25" dur="2000" fill="hold"/>
                                        <p:tgtEl>
                                          <p:spTgt spid="43"/>
                                        </p:tgtEl>
                                        <p:attrNameLst>
                                          <p:attrName>ppt_x</p:attrName>
                                          <p:attrName>ppt_y</p:attrName>
                                        </p:attrNameLst>
                                      </p:cBhvr>
                                      <p:rCtr x="-2834" y="25806"/>
                                    </p:animMotion>
                                  </p:childTnLst>
                                </p:cTn>
                              </p:par>
                              <p:par>
                                <p:cTn id="26" presetID="42" presetClass="path" presetSubtype="0" accel="50000" decel="50000" fill="hold" grpId="0" nodeType="withEffect">
                                  <p:stCondLst>
                                    <p:cond delay="0"/>
                                  </p:stCondLst>
                                  <p:childTnLst>
                                    <p:animMotion origin="layout" path="M 3.55885E-6 -4.54834E-6 L -0.34057 0.4065 " pathEditMode="relative" rAng="0" ptsTypes="AA">
                                      <p:cBhvr>
                                        <p:cTn id="27" dur="2000" fill="hold"/>
                                        <p:tgtEl>
                                          <p:spTgt spid="40"/>
                                        </p:tgtEl>
                                        <p:attrNameLst>
                                          <p:attrName>ppt_x</p:attrName>
                                          <p:attrName>ppt_y</p:attrName>
                                        </p:attrNameLst>
                                      </p:cBhvr>
                                      <p:rCtr x="-17028" y="20313"/>
                                    </p:animMotion>
                                  </p:childTnLst>
                                </p:cTn>
                              </p:par>
                              <p:par>
                                <p:cTn id="28" presetID="42" presetClass="path" presetSubtype="0" accel="50000" decel="50000" fill="hold" grpId="0" nodeType="withEffect">
                                  <p:stCondLst>
                                    <p:cond delay="0"/>
                                  </p:stCondLst>
                                  <p:childTnLst>
                                    <p:animMotion origin="layout" path="M -4.58259E-6 -1.31185E-6 L -0.06944 0.23831 " pathEditMode="relative" rAng="0" ptsTypes="AA">
                                      <p:cBhvr>
                                        <p:cTn id="29" dur="2000" fill="hold"/>
                                        <p:tgtEl>
                                          <p:spTgt spid="18"/>
                                        </p:tgtEl>
                                        <p:attrNameLst>
                                          <p:attrName>ppt_x</p:attrName>
                                          <p:attrName>ppt_y</p:attrName>
                                        </p:attrNameLst>
                                      </p:cBhvr>
                                      <p:rCtr x="-3472" y="11916"/>
                                    </p:animMotion>
                                  </p:childTnLst>
                                </p:cTn>
                              </p:par>
                              <p:par>
                                <p:cTn id="30" presetID="42" presetClass="path" presetSubtype="0" accel="50000" decel="50000" fill="hold" grpId="0" nodeType="withEffect">
                                  <p:stCondLst>
                                    <p:cond delay="0"/>
                                  </p:stCondLst>
                                  <p:childTnLst>
                                    <p:animMotion origin="layout" path="M -5.48889E-7 -1.31185E-6 L -0.15484 0.58602 " pathEditMode="relative" rAng="0" ptsTypes="AA">
                                      <p:cBhvr>
                                        <p:cTn id="31" dur="2000" fill="hold"/>
                                        <p:tgtEl>
                                          <p:spTgt spid="13"/>
                                        </p:tgtEl>
                                        <p:attrNameLst>
                                          <p:attrName>ppt_x</p:attrName>
                                          <p:attrName>ppt_y</p:attrName>
                                        </p:attrNameLst>
                                      </p:cBhvr>
                                      <p:rCtr x="-7748" y="29301"/>
                                    </p:animMotion>
                                  </p:childTnLst>
                                </p:cTn>
                              </p:par>
                              <p:par>
                                <p:cTn id="32" presetID="42" presetClass="path" presetSubtype="0" accel="50000" decel="50000" fill="hold" grpId="0" nodeType="withEffect">
                                  <p:stCondLst>
                                    <p:cond delay="0"/>
                                  </p:stCondLst>
                                  <p:childTnLst>
                                    <p:animMotion origin="layout" path="M 2.65509E-7 1.02587E-6 L -0.10391 0.65501 " pathEditMode="relative" rAng="0" ptsTypes="AA">
                                      <p:cBhvr>
                                        <p:cTn id="33" dur="2000" fill="hold"/>
                                        <p:tgtEl>
                                          <p:spTgt spid="22"/>
                                        </p:tgtEl>
                                        <p:attrNameLst>
                                          <p:attrName>ppt_x</p:attrName>
                                          <p:attrName>ppt_y</p:attrName>
                                        </p:attrNameLst>
                                      </p:cBhvr>
                                      <p:rCtr x="-5195" y="32751"/>
                                    </p:animMotion>
                                  </p:childTnLst>
                                </p:cTn>
                              </p:par>
                              <p:par>
                                <p:cTn id="34" presetID="42" presetClass="path" presetSubtype="0" accel="50000" decel="50000" fill="hold" grpId="0" nodeType="withEffect">
                                  <p:stCondLst>
                                    <p:cond delay="0"/>
                                  </p:stCondLst>
                                  <p:childTnLst>
                                    <p:animMotion origin="layout" path="M 1.28159E-6 -3.24557E-6 L -0.08948 0.57944 " pathEditMode="relative" rAng="0" ptsTypes="AA">
                                      <p:cBhvr>
                                        <p:cTn id="35" dur="2000" fill="hold"/>
                                        <p:tgtEl>
                                          <p:spTgt spid="19"/>
                                        </p:tgtEl>
                                        <p:attrNameLst>
                                          <p:attrName>ppt_x</p:attrName>
                                          <p:attrName>ppt_y</p:attrName>
                                        </p:attrNameLst>
                                      </p:cBhvr>
                                      <p:rCtr x="-4480" y="28961"/>
                                    </p:animMotion>
                                  </p:childTnLst>
                                </p:cTn>
                              </p:par>
                              <p:par>
                                <p:cTn id="36" presetID="42" presetClass="path" presetSubtype="0" accel="50000" decel="50000" fill="hold" grpId="0" nodeType="withEffect">
                                  <p:stCondLst>
                                    <p:cond delay="0"/>
                                  </p:stCondLst>
                                  <p:childTnLst>
                                    <p:animMotion origin="layout" path="M -2.33342E-6 -2.72356E-6 L -0.27891 0.46346 " pathEditMode="relative" rAng="0" ptsTypes="AA">
                                      <p:cBhvr>
                                        <p:cTn id="37" dur="2000" fill="hold"/>
                                        <p:tgtEl>
                                          <p:spTgt spid="44"/>
                                        </p:tgtEl>
                                        <p:attrNameLst>
                                          <p:attrName>ppt_x</p:attrName>
                                          <p:attrName>ppt_y</p:attrName>
                                        </p:attrNameLst>
                                      </p:cBhvr>
                                      <p:rCtr x="-13952" y="23173"/>
                                    </p:animMotion>
                                  </p:childTnLst>
                                </p:cTn>
                              </p:par>
                              <p:par>
                                <p:cTn id="38" presetID="42" presetClass="path" presetSubtype="0" accel="50000" decel="50000" fill="hold" grpId="0" nodeType="withEffect">
                                  <p:stCondLst>
                                    <p:cond delay="0"/>
                                  </p:stCondLst>
                                  <p:childTnLst>
                                    <p:animMotion origin="layout" path="M 1.35308E-6 4.06264E-6 L -0.32589 0.38198 " pathEditMode="relative" rAng="0" ptsTypes="AA">
                                      <p:cBhvr>
                                        <p:cTn id="39" dur="2000" fill="hold"/>
                                        <p:tgtEl>
                                          <p:spTgt spid="14"/>
                                        </p:tgtEl>
                                        <p:attrNameLst>
                                          <p:attrName>ppt_x</p:attrName>
                                          <p:attrName>ppt_y</p:attrName>
                                        </p:attrNameLst>
                                      </p:cBhvr>
                                      <p:rCtr x="-16301" y="19088"/>
                                    </p:animMotion>
                                  </p:childTnLst>
                                </p:cTn>
                              </p:par>
                              <p:par>
                                <p:cTn id="40" presetID="42" presetClass="path" presetSubtype="0" accel="50000" decel="50000" fill="hold" grpId="0" nodeType="withEffect">
                                  <p:stCondLst>
                                    <p:cond delay="0"/>
                                  </p:stCondLst>
                                  <p:childTnLst>
                                    <p:animMotion origin="layout" path="M 1.6339E-7 1.54789E-6 L -0.33138 0.52678 " pathEditMode="relative" rAng="0" ptsTypes="AA">
                                      <p:cBhvr>
                                        <p:cTn id="41" dur="2000" fill="hold"/>
                                        <p:tgtEl>
                                          <p:spTgt spid="42"/>
                                        </p:tgtEl>
                                        <p:attrNameLst>
                                          <p:attrName>ppt_x</p:attrName>
                                          <p:attrName>ppt_y</p:attrName>
                                        </p:attrNameLst>
                                      </p:cBhvr>
                                      <p:rCtr x="-16569" y="26328"/>
                                    </p:animMotion>
                                  </p:childTnLst>
                                </p:cTn>
                              </p:par>
                              <p:par>
                                <p:cTn id="42" presetID="42" presetClass="path" presetSubtype="0" accel="50000" decel="50000" fill="hold" grpId="0" nodeType="withEffect">
                                  <p:stCondLst>
                                    <p:cond delay="0"/>
                                  </p:stCondLst>
                                  <p:childTnLst>
                                    <p:animMotion origin="layout" path="M -2.85423E-6 1.89287E-6 L -0.21955 0.54607 " pathEditMode="relative" rAng="0" ptsTypes="AA">
                                      <p:cBhvr>
                                        <p:cTn id="43" dur="2000" fill="hold"/>
                                        <p:tgtEl>
                                          <p:spTgt spid="16"/>
                                        </p:tgtEl>
                                        <p:attrNameLst>
                                          <p:attrName>ppt_x</p:attrName>
                                          <p:attrName>ppt_y</p:attrName>
                                        </p:attrNameLst>
                                      </p:cBhvr>
                                      <p:rCtr x="-10978" y="27304"/>
                                    </p:animMotion>
                                  </p:childTnLst>
                                </p:cTn>
                              </p:par>
                              <p:par>
                                <p:cTn id="44" presetID="42" presetClass="path" presetSubtype="0" accel="50000" decel="50000" fill="hold" grpId="0" nodeType="withEffect">
                                  <p:stCondLst>
                                    <p:cond delay="0"/>
                                  </p:stCondLst>
                                  <p:childTnLst>
                                    <p:animMotion origin="layout" path="M 3.75032E-6 3.69496E-6 L -0.21177 0.36178 " pathEditMode="relative" rAng="0" ptsTypes="AA">
                                      <p:cBhvr>
                                        <p:cTn id="45" dur="2000" fill="hold"/>
                                        <p:tgtEl>
                                          <p:spTgt spid="21"/>
                                        </p:tgtEl>
                                        <p:attrNameLst>
                                          <p:attrName>ppt_x</p:attrName>
                                          <p:attrName>ppt_y</p:attrName>
                                        </p:attrNameLst>
                                      </p:cBhvr>
                                      <p:rCtr x="-10595" y="18089"/>
                                    </p:animMotion>
                                  </p:childTnLst>
                                </p:cTn>
                              </p:par>
                              <p:par>
                                <p:cTn id="46" presetID="42" presetClass="path" presetSubtype="0" accel="50000" decel="50000" fill="hold" grpId="0" nodeType="withEffect">
                                  <p:stCondLst>
                                    <p:cond delay="0"/>
                                  </p:stCondLst>
                                  <p:childTnLst>
                                    <p:animMotion origin="layout" path="M -4.4677E-7 -2.72356E-6 L -0.23768 0.46346 " pathEditMode="relative" rAng="0" ptsTypes="AA">
                                      <p:cBhvr>
                                        <p:cTn id="47" dur="2000" fill="hold"/>
                                        <p:tgtEl>
                                          <p:spTgt spid="53"/>
                                        </p:tgtEl>
                                        <p:attrNameLst>
                                          <p:attrName>ppt_x</p:attrName>
                                          <p:attrName>ppt_y</p:attrName>
                                        </p:attrNameLst>
                                      </p:cBhvr>
                                      <p:rCtr x="-11884" y="23173"/>
                                    </p:animMotion>
                                  </p:childTnLst>
                                </p:cTn>
                              </p:par>
                              <p:par>
                                <p:cTn id="48" presetID="42" presetClass="path" presetSubtype="0" accel="50000" decel="50000" fill="hold" grpId="0" nodeType="withEffect">
                                  <p:stCondLst>
                                    <p:cond delay="0"/>
                                  </p:stCondLst>
                                  <p:childTnLst>
                                    <p:animMotion origin="layout" path="M -0.00957 2.26055E-6 L -0.20896 0.66273 " pathEditMode="relative" rAng="0" ptsTypes="AA">
                                      <p:cBhvr>
                                        <p:cTn id="49" dur="2000" fill="hold"/>
                                        <p:tgtEl>
                                          <p:spTgt spid="54"/>
                                        </p:tgtEl>
                                        <p:attrNameLst>
                                          <p:attrName>ppt_x</p:attrName>
                                          <p:attrName>ppt_y</p:attrName>
                                        </p:attrNameLst>
                                      </p:cBhvr>
                                      <p:rCtr x="-9969" y="33137"/>
                                    </p:animMotion>
                                  </p:childTnLst>
                                </p:cTn>
                              </p:par>
                              <p:par>
                                <p:cTn id="50" presetID="42" presetClass="path" presetSubtype="0" accel="50000" decel="50000" fill="hold" grpId="0" nodeType="withEffect">
                                  <p:stCondLst>
                                    <p:cond delay="0"/>
                                  </p:stCondLst>
                                  <p:childTnLst>
                                    <p:animMotion origin="layout" path="M 1.85857E-6 -1.51158E-6 L -0.06115 0.55947 " pathEditMode="relative" rAng="0" ptsTypes="AA">
                                      <p:cBhvr>
                                        <p:cTn id="51" dur="2000" fill="hold"/>
                                        <p:tgtEl>
                                          <p:spTgt spid="56"/>
                                        </p:tgtEl>
                                        <p:attrNameLst>
                                          <p:attrName>ppt_x</p:attrName>
                                          <p:attrName>ppt_y</p:attrName>
                                        </p:attrNameLst>
                                      </p:cBhvr>
                                      <p:rCtr x="-3064" y="27962"/>
                                    </p:animMotion>
                                  </p:childTnLst>
                                </p:cTn>
                              </p:par>
                              <p:par>
                                <p:cTn id="52" presetID="42" presetClass="path" presetSubtype="0" accel="50000" decel="50000" fill="hold" grpId="0" nodeType="withEffect">
                                  <p:stCondLst>
                                    <p:cond delay="0"/>
                                  </p:stCondLst>
                                  <p:childTnLst>
                                    <p:animMotion origin="layout" path="M -4.43707E-6 5.03858E-7 L -0.14475 0.23763 " pathEditMode="relative" rAng="0" ptsTypes="AA">
                                      <p:cBhvr>
                                        <p:cTn id="53" dur="2000" fill="hold"/>
                                        <p:tgtEl>
                                          <p:spTgt spid="57"/>
                                        </p:tgtEl>
                                        <p:attrNameLst>
                                          <p:attrName>ppt_x</p:attrName>
                                          <p:attrName>ppt_y</p:attrName>
                                        </p:attrNameLst>
                                      </p:cBhvr>
                                      <p:rCtr x="-7238" y="11870"/>
                                    </p:animMotion>
                                  </p:childTnLst>
                                </p:cTn>
                              </p:par>
                              <p:par>
                                <p:cTn id="54" presetID="42" presetClass="path" presetSubtype="0" accel="50000" decel="50000" fill="hold" grpId="0" nodeType="withEffect">
                                  <p:stCondLst>
                                    <p:cond delay="0"/>
                                  </p:stCondLst>
                                  <p:childTnLst>
                                    <p:animMotion origin="layout" path="M -1.51902E-6 1.39355E-6 L 0.01711 0.53245 " pathEditMode="relative" rAng="0" ptsTypes="AA">
                                      <p:cBhvr>
                                        <p:cTn id="55" dur="2000" fill="hold"/>
                                        <p:tgtEl>
                                          <p:spTgt spid="58"/>
                                        </p:tgtEl>
                                        <p:attrNameLst>
                                          <p:attrName>ppt_x</p:attrName>
                                          <p:attrName>ppt_y</p:attrName>
                                        </p:attrNameLst>
                                      </p:cBhvr>
                                      <p:rCtr x="855" y="266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P spid="16" grpId="0" animBg="1"/>
      <p:bldP spid="18" grpId="0" animBg="1"/>
      <p:bldP spid="19" grpId="0" animBg="1"/>
      <p:bldP spid="20" grpId="0" animBg="1"/>
      <p:bldP spid="21" grpId="0" animBg="1"/>
      <p:bldP spid="22" grpId="0" animBg="1"/>
      <p:bldP spid="38" grpId="0" animBg="1"/>
      <p:bldP spid="39" grpId="0" animBg="1"/>
      <p:bldP spid="40" grpId="0" animBg="1"/>
      <p:bldP spid="41" grpId="0" animBg="1"/>
      <p:bldP spid="42" grpId="0" animBg="1"/>
      <p:bldP spid="43" grpId="0" animBg="1"/>
      <p:bldP spid="44" grpId="0" animBg="1"/>
      <p:bldP spid="53" grpId="0" animBg="1"/>
      <p:bldP spid="54" grpId="0" animBg="1"/>
      <p:bldP spid="56" grpId="0" animBg="1"/>
      <p:bldP spid="57" grpId="0" animBg="1"/>
      <p:bldP spid="58"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image00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135422" y="2464946"/>
            <a:ext cx="2008622" cy="12440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p:cNvCxnSpPr/>
          <p:nvPr/>
        </p:nvCxnSpPr>
        <p:spPr>
          <a:xfrm flipH="1">
            <a:off x="5996520" y="1237350"/>
            <a:ext cx="3056" cy="5152063"/>
          </a:xfrm>
          <a:prstGeom prst="line">
            <a:avLst/>
          </a:prstGeom>
          <a:noFill/>
          <a:ln w="15875" cap="flat" cmpd="sng" algn="ctr">
            <a:solidFill>
              <a:sysClr val="windowText" lastClr="000000"/>
            </a:solidFill>
            <a:prstDash val="solid"/>
            <a:miter lim="800000"/>
          </a:ln>
          <a:effectLst/>
        </p:spPr>
      </p:cxnSp>
      <p:sp>
        <p:nvSpPr>
          <p:cNvPr id="6" name="Flowchart: Magnetic Disk 5"/>
          <p:cNvSpPr/>
          <p:nvPr/>
        </p:nvSpPr>
        <p:spPr>
          <a:xfrm>
            <a:off x="1646287" y="4874369"/>
            <a:ext cx="2126416" cy="1640380"/>
          </a:xfrm>
          <a:prstGeom prst="flowChartMagneticDisk">
            <a:avLst/>
          </a:prstGeom>
          <a:solidFill>
            <a:srgbClr val="92D050"/>
          </a:solidFill>
          <a:ln w="15875" cap="flat" cmpd="sng" algn="ctr">
            <a:solidFill>
              <a:sysClr val="window" lastClr="FFFFFF"/>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 name="Group 6"/>
          <p:cNvGrpSpPr/>
          <p:nvPr/>
        </p:nvGrpSpPr>
        <p:grpSpPr>
          <a:xfrm>
            <a:off x="1831629" y="5438214"/>
            <a:ext cx="269057" cy="329812"/>
            <a:chOff x="4818580" y="4212404"/>
            <a:chExt cx="441789" cy="544531"/>
          </a:xfrm>
        </p:grpSpPr>
        <p:sp>
          <p:nvSpPr>
            <p:cNvPr id="8" name="Rectangle 7"/>
            <p:cNvSpPr/>
            <p:nvPr/>
          </p:nvSpPr>
          <p:spPr>
            <a:xfrm>
              <a:off x="4818580" y="4212404"/>
              <a:ext cx="441789" cy="544531"/>
            </a:xfrm>
            <a:prstGeom prst="rect">
              <a:avLst/>
            </a:prstGeom>
            <a:noFill/>
            <a:ln w="15875" cap="flat" cmpd="sng" algn="ctr">
              <a:solidFill>
                <a:sysClr val="window" lastClr="FFFFFF"/>
              </a:solid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 name="Rectangle 8"/>
            <p:cNvSpPr/>
            <p:nvPr/>
          </p:nvSpPr>
          <p:spPr>
            <a:xfrm>
              <a:off x="4818580" y="4212405"/>
              <a:ext cx="441789" cy="113016"/>
            </a:xfrm>
            <a:prstGeom prst="rect">
              <a:avLst/>
            </a:prstGeom>
            <a:noFill/>
            <a:ln w="15875" cap="flat" cmpd="sng" algn="ctr">
              <a:solidFill>
                <a:sysClr val="window" lastClr="FFFFFF"/>
              </a:solid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10" name="Group 9"/>
          <p:cNvGrpSpPr/>
          <p:nvPr/>
        </p:nvGrpSpPr>
        <p:grpSpPr>
          <a:xfrm>
            <a:off x="2274272" y="5438214"/>
            <a:ext cx="269057" cy="329812"/>
            <a:chOff x="4818580" y="4212404"/>
            <a:chExt cx="441789" cy="544531"/>
          </a:xfrm>
        </p:grpSpPr>
        <p:sp>
          <p:nvSpPr>
            <p:cNvPr id="11" name="Rectangle 10"/>
            <p:cNvSpPr/>
            <p:nvPr/>
          </p:nvSpPr>
          <p:spPr>
            <a:xfrm>
              <a:off x="4818580" y="4212404"/>
              <a:ext cx="441789" cy="544531"/>
            </a:xfrm>
            <a:prstGeom prst="rect">
              <a:avLst/>
            </a:prstGeom>
            <a:noFill/>
            <a:ln w="15875" cap="flat" cmpd="sng" algn="ctr">
              <a:solidFill>
                <a:sysClr val="window" lastClr="FFFFFF"/>
              </a:solid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p:cNvSpPr/>
            <p:nvPr/>
          </p:nvSpPr>
          <p:spPr>
            <a:xfrm>
              <a:off x="4818580" y="4212405"/>
              <a:ext cx="441789" cy="113016"/>
            </a:xfrm>
            <a:prstGeom prst="rect">
              <a:avLst/>
            </a:prstGeom>
            <a:noFill/>
            <a:ln w="15875" cap="flat" cmpd="sng" algn="ctr">
              <a:solidFill>
                <a:sysClr val="window" lastClr="FFFFFF"/>
              </a:solid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13" name="Group 12"/>
          <p:cNvGrpSpPr/>
          <p:nvPr/>
        </p:nvGrpSpPr>
        <p:grpSpPr>
          <a:xfrm>
            <a:off x="2716915" y="5438214"/>
            <a:ext cx="269057" cy="329812"/>
            <a:chOff x="4818580" y="4212404"/>
            <a:chExt cx="441789" cy="544531"/>
          </a:xfrm>
        </p:grpSpPr>
        <p:sp>
          <p:nvSpPr>
            <p:cNvPr id="14" name="Rectangle 13"/>
            <p:cNvSpPr/>
            <p:nvPr/>
          </p:nvSpPr>
          <p:spPr>
            <a:xfrm>
              <a:off x="4818580" y="4212404"/>
              <a:ext cx="441789" cy="544531"/>
            </a:xfrm>
            <a:prstGeom prst="rect">
              <a:avLst/>
            </a:prstGeom>
            <a:noFill/>
            <a:ln w="15875" cap="flat" cmpd="sng" algn="ctr">
              <a:solidFill>
                <a:sysClr val="window" lastClr="FFFFFF"/>
              </a:solid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p:cNvSpPr/>
            <p:nvPr/>
          </p:nvSpPr>
          <p:spPr>
            <a:xfrm>
              <a:off x="4818580" y="4212405"/>
              <a:ext cx="441789" cy="113016"/>
            </a:xfrm>
            <a:prstGeom prst="rect">
              <a:avLst/>
            </a:prstGeom>
            <a:noFill/>
            <a:ln w="15875" cap="flat" cmpd="sng" algn="ctr">
              <a:solidFill>
                <a:sysClr val="window" lastClr="FFFFFF"/>
              </a:solid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16" name="Group 15"/>
          <p:cNvGrpSpPr/>
          <p:nvPr/>
        </p:nvGrpSpPr>
        <p:grpSpPr>
          <a:xfrm>
            <a:off x="3159556" y="5438214"/>
            <a:ext cx="269057" cy="329812"/>
            <a:chOff x="4818580" y="4212404"/>
            <a:chExt cx="441789" cy="544531"/>
          </a:xfrm>
        </p:grpSpPr>
        <p:sp>
          <p:nvSpPr>
            <p:cNvPr id="17" name="Rectangle 16"/>
            <p:cNvSpPr/>
            <p:nvPr/>
          </p:nvSpPr>
          <p:spPr>
            <a:xfrm>
              <a:off x="4818580" y="4212404"/>
              <a:ext cx="441789" cy="544531"/>
            </a:xfrm>
            <a:prstGeom prst="rect">
              <a:avLst/>
            </a:prstGeom>
            <a:noFill/>
            <a:ln w="15875" cap="flat" cmpd="sng" algn="ctr">
              <a:solidFill>
                <a:sysClr val="window" lastClr="FFFFFF"/>
              </a:solid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8" name="Rectangle 17"/>
            <p:cNvSpPr/>
            <p:nvPr/>
          </p:nvSpPr>
          <p:spPr>
            <a:xfrm>
              <a:off x="4818580" y="4212405"/>
              <a:ext cx="441789" cy="113016"/>
            </a:xfrm>
            <a:prstGeom prst="rect">
              <a:avLst/>
            </a:prstGeom>
            <a:noFill/>
            <a:ln w="15875" cap="flat" cmpd="sng" algn="ctr">
              <a:solidFill>
                <a:sysClr val="window" lastClr="FFFFFF"/>
              </a:solid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19" name="Group 18"/>
          <p:cNvGrpSpPr/>
          <p:nvPr/>
        </p:nvGrpSpPr>
        <p:grpSpPr>
          <a:xfrm>
            <a:off x="1831629" y="5879409"/>
            <a:ext cx="269057" cy="329812"/>
            <a:chOff x="4818580" y="4212404"/>
            <a:chExt cx="441789" cy="544531"/>
          </a:xfrm>
        </p:grpSpPr>
        <p:sp>
          <p:nvSpPr>
            <p:cNvPr id="20" name="Rectangle 19"/>
            <p:cNvSpPr/>
            <p:nvPr/>
          </p:nvSpPr>
          <p:spPr>
            <a:xfrm>
              <a:off x="4818580" y="4212404"/>
              <a:ext cx="441789" cy="544531"/>
            </a:xfrm>
            <a:prstGeom prst="rect">
              <a:avLst/>
            </a:prstGeom>
            <a:noFill/>
            <a:ln w="15875" cap="flat" cmpd="sng" algn="ctr">
              <a:solidFill>
                <a:sysClr val="window" lastClr="FFFFFF"/>
              </a:solid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 name="Rectangle 20"/>
            <p:cNvSpPr/>
            <p:nvPr/>
          </p:nvSpPr>
          <p:spPr>
            <a:xfrm>
              <a:off x="4818580" y="4212405"/>
              <a:ext cx="441789" cy="113016"/>
            </a:xfrm>
            <a:prstGeom prst="rect">
              <a:avLst/>
            </a:prstGeom>
            <a:noFill/>
            <a:ln w="15875" cap="flat" cmpd="sng" algn="ctr">
              <a:solidFill>
                <a:sysClr val="window" lastClr="FFFFFF"/>
              </a:solid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2" name="Group 21"/>
          <p:cNvGrpSpPr/>
          <p:nvPr/>
        </p:nvGrpSpPr>
        <p:grpSpPr>
          <a:xfrm>
            <a:off x="2274272" y="5879409"/>
            <a:ext cx="269057" cy="329812"/>
            <a:chOff x="4818580" y="4212404"/>
            <a:chExt cx="441789" cy="544531"/>
          </a:xfrm>
        </p:grpSpPr>
        <p:sp>
          <p:nvSpPr>
            <p:cNvPr id="23" name="Rectangle 22"/>
            <p:cNvSpPr/>
            <p:nvPr/>
          </p:nvSpPr>
          <p:spPr>
            <a:xfrm>
              <a:off x="4818580" y="4212404"/>
              <a:ext cx="441789" cy="544531"/>
            </a:xfrm>
            <a:prstGeom prst="rect">
              <a:avLst/>
            </a:prstGeom>
            <a:noFill/>
            <a:ln w="15875" cap="flat" cmpd="sng" algn="ctr">
              <a:solidFill>
                <a:sysClr val="window" lastClr="FFFFFF"/>
              </a:solid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 name="Rectangle 23"/>
            <p:cNvSpPr/>
            <p:nvPr/>
          </p:nvSpPr>
          <p:spPr>
            <a:xfrm>
              <a:off x="4818580" y="4212405"/>
              <a:ext cx="441789" cy="113016"/>
            </a:xfrm>
            <a:prstGeom prst="rect">
              <a:avLst/>
            </a:prstGeom>
            <a:noFill/>
            <a:ln w="15875" cap="flat" cmpd="sng" algn="ctr">
              <a:solidFill>
                <a:sysClr val="window" lastClr="FFFFFF"/>
              </a:solid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5" name="Group 24"/>
          <p:cNvGrpSpPr/>
          <p:nvPr/>
        </p:nvGrpSpPr>
        <p:grpSpPr>
          <a:xfrm>
            <a:off x="2716915" y="5879409"/>
            <a:ext cx="269057" cy="329812"/>
            <a:chOff x="4818580" y="4212404"/>
            <a:chExt cx="441789" cy="544531"/>
          </a:xfrm>
        </p:grpSpPr>
        <p:sp>
          <p:nvSpPr>
            <p:cNvPr id="26" name="Rectangle 25"/>
            <p:cNvSpPr/>
            <p:nvPr/>
          </p:nvSpPr>
          <p:spPr>
            <a:xfrm>
              <a:off x="4818580" y="4212404"/>
              <a:ext cx="441789" cy="544531"/>
            </a:xfrm>
            <a:prstGeom prst="rect">
              <a:avLst/>
            </a:prstGeom>
            <a:noFill/>
            <a:ln w="15875" cap="flat" cmpd="sng" algn="ctr">
              <a:solidFill>
                <a:sysClr val="window" lastClr="FFFFFF"/>
              </a:solid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p:cNvSpPr/>
            <p:nvPr/>
          </p:nvSpPr>
          <p:spPr>
            <a:xfrm>
              <a:off x="4818580" y="4212405"/>
              <a:ext cx="441789" cy="113016"/>
            </a:xfrm>
            <a:prstGeom prst="rect">
              <a:avLst/>
            </a:prstGeom>
            <a:noFill/>
            <a:ln w="15875" cap="flat" cmpd="sng" algn="ctr">
              <a:solidFill>
                <a:sysClr val="window" lastClr="FFFFFF"/>
              </a:solid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8" name="Group 27"/>
          <p:cNvGrpSpPr/>
          <p:nvPr/>
        </p:nvGrpSpPr>
        <p:grpSpPr>
          <a:xfrm>
            <a:off x="3159556" y="5879409"/>
            <a:ext cx="269057" cy="329812"/>
            <a:chOff x="4818580" y="4212404"/>
            <a:chExt cx="441789" cy="544531"/>
          </a:xfrm>
        </p:grpSpPr>
        <p:sp>
          <p:nvSpPr>
            <p:cNvPr id="29" name="Rectangle 28"/>
            <p:cNvSpPr/>
            <p:nvPr/>
          </p:nvSpPr>
          <p:spPr>
            <a:xfrm>
              <a:off x="4818580" y="4212404"/>
              <a:ext cx="441789" cy="544531"/>
            </a:xfrm>
            <a:prstGeom prst="rect">
              <a:avLst/>
            </a:prstGeom>
            <a:noFill/>
            <a:ln w="15875" cap="flat" cmpd="sng" algn="ctr">
              <a:solidFill>
                <a:sysClr val="window" lastClr="FFFFFF"/>
              </a:solid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0" name="Rectangle 29"/>
            <p:cNvSpPr/>
            <p:nvPr/>
          </p:nvSpPr>
          <p:spPr>
            <a:xfrm>
              <a:off x="4818580" y="4212405"/>
              <a:ext cx="441789" cy="113016"/>
            </a:xfrm>
            <a:prstGeom prst="rect">
              <a:avLst/>
            </a:prstGeom>
            <a:noFill/>
            <a:ln w="15875" cap="flat" cmpd="sng" algn="ctr">
              <a:solidFill>
                <a:sysClr val="window" lastClr="FFFFFF"/>
              </a:solid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31" name="Rectangle 30"/>
          <p:cNvSpPr/>
          <p:nvPr/>
        </p:nvSpPr>
        <p:spPr>
          <a:xfrm>
            <a:off x="972965" y="1044006"/>
            <a:ext cx="3272819" cy="657359"/>
          </a:xfrm>
          <a:prstGeom prst="rect">
            <a:avLst/>
          </a:prstGeom>
        </p:spPr>
        <p:txBody>
          <a:bodyPr wrap="none">
            <a:spAutoFit/>
          </a:bodyPr>
          <a:lstStyle/>
          <a:p>
            <a:pPr marL="285695" marR="0" lvl="0" indent="-285695" algn="l" defTabSz="91422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36" b="0" i="0" u="none" strike="noStrike" kern="1200" cap="none" spc="0" normalizeH="0" baseline="0" noProof="0" dirty="0">
                <a:ln>
                  <a:noFill/>
                </a:ln>
                <a:solidFill>
                  <a:srgbClr val="FFFFFF"/>
                </a:solidFill>
                <a:effectLst/>
                <a:uLnTx/>
                <a:uFillTx/>
                <a:latin typeface="Segoe UI Light"/>
                <a:ea typeface="+mn-ea"/>
                <a:cs typeface="+mn-cs"/>
              </a:rPr>
              <a:t>Single monolithic database</a:t>
            </a:r>
          </a:p>
          <a:p>
            <a:pPr marL="285695" marR="0" lvl="0" indent="-285695" algn="l" defTabSz="91422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36" b="0" i="0" u="none" strike="noStrike" kern="1200" cap="none" spc="0" normalizeH="0" baseline="0" noProof="0" dirty="0">
                <a:ln>
                  <a:noFill/>
                </a:ln>
                <a:solidFill>
                  <a:srgbClr val="FFFFFF"/>
                </a:solidFill>
                <a:effectLst/>
                <a:uLnTx/>
                <a:uFillTx/>
                <a:latin typeface="Segoe UI Light"/>
                <a:ea typeface="+mn-ea"/>
                <a:cs typeface="+mn-cs"/>
              </a:rPr>
              <a:t>Tiers of specific technologies</a:t>
            </a:r>
          </a:p>
        </p:txBody>
      </p:sp>
      <p:cxnSp>
        <p:nvCxnSpPr>
          <p:cNvPr id="32" name="Straight Arrow Connector 31"/>
          <p:cNvCxnSpPr>
            <a:stCxn id="35" idx="0"/>
            <a:endCxn id="89" idx="2"/>
          </p:cNvCxnSpPr>
          <p:nvPr/>
        </p:nvCxnSpPr>
        <p:spPr>
          <a:xfrm flipV="1">
            <a:off x="2709496" y="2560808"/>
            <a:ext cx="0" cy="296381"/>
          </a:xfrm>
          <a:prstGeom prst="straightConnector1">
            <a:avLst/>
          </a:prstGeom>
          <a:noFill/>
          <a:ln w="12700" cap="flat" cmpd="sng" algn="ctr">
            <a:solidFill>
              <a:schemeClr val="tx1"/>
            </a:solidFill>
            <a:prstDash val="solid"/>
            <a:miter lim="800000"/>
            <a:tailEnd type="triangle"/>
          </a:ln>
          <a:effectLst/>
        </p:spPr>
      </p:cxnSp>
      <p:sp>
        <p:nvSpPr>
          <p:cNvPr id="33" name="Rectangle 32"/>
          <p:cNvSpPr/>
          <p:nvPr/>
        </p:nvSpPr>
        <p:spPr>
          <a:xfrm>
            <a:off x="845081" y="243484"/>
            <a:ext cx="4492768" cy="523220"/>
          </a:xfrm>
          <a:prstGeom prst="rect">
            <a:avLst/>
          </a:prstGeom>
        </p:spPr>
        <p:txBody>
          <a:bodyPr wrap="none">
            <a:spAutoFit/>
          </a:bodyPr>
          <a:lstStyle/>
          <a:p>
            <a:pPr marL="0" marR="0" lvl="0" indent="0" algn="l" defTabSz="914224"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Segoe UI Light"/>
                <a:ea typeface="+mn-ea"/>
                <a:cs typeface="+mn-cs"/>
              </a:rPr>
              <a:t>State in Monolithic approach</a:t>
            </a:r>
          </a:p>
        </p:txBody>
      </p:sp>
      <p:sp>
        <p:nvSpPr>
          <p:cNvPr id="34" name="Rectangle 33"/>
          <p:cNvSpPr/>
          <p:nvPr/>
        </p:nvSpPr>
        <p:spPr>
          <a:xfrm>
            <a:off x="6848488" y="279032"/>
            <a:ext cx="4940327" cy="523220"/>
          </a:xfrm>
          <a:prstGeom prst="rect">
            <a:avLst/>
          </a:prstGeom>
        </p:spPr>
        <p:txBody>
          <a:bodyPr wrap="none">
            <a:spAutoFit/>
          </a:bodyPr>
          <a:lstStyle/>
          <a:p>
            <a:pPr marL="0" marR="0" lvl="0" indent="0" algn="l" defTabSz="914224"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Segoe UI Light"/>
                <a:ea typeface="+mn-ea"/>
                <a:cs typeface="+mn-cs"/>
              </a:rPr>
              <a:t>State in </a:t>
            </a:r>
            <a:r>
              <a:rPr kumimoji="0" lang="en-US" sz="2800" b="0" i="0" u="none" strike="noStrike" kern="1200" cap="none" spc="0" normalizeH="0" baseline="0" noProof="0" dirty="0" err="1">
                <a:ln>
                  <a:noFill/>
                </a:ln>
                <a:solidFill>
                  <a:srgbClr val="FFFFFF"/>
                </a:solidFill>
                <a:effectLst/>
                <a:uLnTx/>
                <a:uFillTx/>
                <a:latin typeface="Segoe UI Light"/>
                <a:ea typeface="+mn-ea"/>
                <a:cs typeface="+mn-cs"/>
              </a:rPr>
              <a:t>Microservices</a:t>
            </a:r>
            <a:r>
              <a:rPr kumimoji="0" lang="en-US" sz="2800" b="0" i="0" u="none" strike="noStrike" kern="1200" cap="none" spc="0" normalizeH="0" baseline="0" noProof="0" dirty="0">
                <a:ln>
                  <a:noFill/>
                </a:ln>
                <a:solidFill>
                  <a:srgbClr val="FFFFFF"/>
                </a:solidFill>
                <a:effectLst/>
                <a:uLnTx/>
                <a:uFillTx/>
                <a:latin typeface="Segoe UI Light"/>
                <a:ea typeface="+mn-ea"/>
                <a:cs typeface="+mn-cs"/>
              </a:rPr>
              <a:t> approach</a:t>
            </a:r>
          </a:p>
        </p:txBody>
      </p:sp>
      <p:sp>
        <p:nvSpPr>
          <p:cNvPr id="35" name="Rounded Rectangle 34"/>
          <p:cNvSpPr/>
          <p:nvPr/>
        </p:nvSpPr>
        <p:spPr bwMode="auto">
          <a:xfrm>
            <a:off x="1820093" y="2857189"/>
            <a:ext cx="1778805" cy="709448"/>
          </a:xfrm>
          <a:prstGeom prst="roundRect">
            <a:avLst/>
          </a:prstGeom>
          <a:solidFill>
            <a:sysClr val="window" lastClr="FFFFFF">
              <a:lumMod val="75000"/>
            </a:sysClr>
          </a:solidFill>
          <a:ln w="10795" cap="flat" cmpd="sng" algn="ctr">
            <a:solidFill>
              <a:srgbClr val="404040"/>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36" name="Picture 23"/>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1935959" y="3001142"/>
            <a:ext cx="485192" cy="3996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 name="Rectangle 36"/>
          <p:cNvSpPr/>
          <p:nvPr/>
        </p:nvSpPr>
        <p:spPr>
          <a:xfrm>
            <a:off x="6412793" y="1112043"/>
            <a:ext cx="4525598" cy="1222386"/>
          </a:xfrm>
          <a:prstGeom prst="rect">
            <a:avLst/>
          </a:prstGeom>
        </p:spPr>
        <p:txBody>
          <a:bodyPr wrap="none">
            <a:spAutoFit/>
          </a:bodyPr>
          <a:lstStyle/>
          <a:p>
            <a:pPr marL="285695" marR="0" lvl="0" indent="-285695" algn="l" defTabSz="91422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36" b="0" i="0" u="none" strike="noStrike" kern="1200" cap="none" spc="0" normalizeH="0" baseline="0" noProof="0" dirty="0">
                <a:ln>
                  <a:noFill/>
                </a:ln>
                <a:solidFill>
                  <a:srgbClr val="FFFFFF"/>
                </a:solidFill>
                <a:effectLst/>
                <a:uLnTx/>
                <a:uFillTx/>
                <a:latin typeface="Segoe UI Light"/>
                <a:ea typeface="+mn-ea"/>
                <a:cs typeface="+mn-cs"/>
              </a:rPr>
              <a:t>Graph of interconnected </a:t>
            </a:r>
            <a:r>
              <a:rPr kumimoji="0" lang="en-US" sz="1836" b="0" i="0" u="none" strike="noStrike" kern="1200" cap="none" spc="0" normalizeH="0" baseline="0" noProof="0" dirty="0" err="1">
                <a:ln>
                  <a:noFill/>
                </a:ln>
                <a:solidFill>
                  <a:srgbClr val="FFFFFF"/>
                </a:solidFill>
                <a:effectLst/>
                <a:uLnTx/>
                <a:uFillTx/>
                <a:latin typeface="Segoe UI Light"/>
                <a:ea typeface="+mn-ea"/>
                <a:cs typeface="+mn-cs"/>
              </a:rPr>
              <a:t>microservices</a:t>
            </a:r>
            <a:endParaRPr kumimoji="0" lang="en-US" sz="1836" b="0" i="0" u="none" strike="noStrike" kern="1200" cap="none" spc="0" normalizeH="0" baseline="0" noProof="0" dirty="0">
              <a:ln>
                <a:noFill/>
              </a:ln>
              <a:solidFill>
                <a:srgbClr val="FFFFFF"/>
              </a:solidFill>
              <a:effectLst/>
              <a:uLnTx/>
              <a:uFillTx/>
              <a:latin typeface="Segoe UI Light"/>
              <a:ea typeface="+mn-ea"/>
              <a:cs typeface="+mn-cs"/>
            </a:endParaRPr>
          </a:p>
          <a:p>
            <a:pPr marL="285695" marR="0" lvl="0" indent="-285695" algn="l" defTabSz="91422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36" b="0" i="0" u="none" strike="noStrike" kern="1200" cap="none" spc="0" normalizeH="0" baseline="0" noProof="0" dirty="0">
                <a:ln>
                  <a:noFill/>
                </a:ln>
                <a:solidFill>
                  <a:srgbClr val="FFFFFF"/>
                </a:solidFill>
                <a:effectLst/>
                <a:uLnTx/>
                <a:uFillTx/>
                <a:latin typeface="Segoe UI Light"/>
                <a:ea typeface="+mn-ea"/>
                <a:cs typeface="+mn-cs"/>
              </a:rPr>
              <a:t>State typically scoped to the </a:t>
            </a:r>
            <a:r>
              <a:rPr kumimoji="0" lang="en-US" sz="1836" b="0" i="0" u="none" strike="noStrike" kern="1200" cap="none" spc="0" normalizeH="0" baseline="0" noProof="0" dirty="0" err="1">
                <a:ln>
                  <a:noFill/>
                </a:ln>
                <a:solidFill>
                  <a:srgbClr val="FFFFFF"/>
                </a:solidFill>
                <a:effectLst/>
                <a:uLnTx/>
                <a:uFillTx/>
                <a:latin typeface="Segoe UI Light"/>
                <a:ea typeface="+mn-ea"/>
                <a:cs typeface="+mn-cs"/>
              </a:rPr>
              <a:t>microservice</a:t>
            </a:r>
            <a:endParaRPr kumimoji="0" lang="en-US" sz="1836" b="0" i="0" u="none" strike="noStrike" kern="1200" cap="none" spc="0" normalizeH="0" baseline="0" noProof="0" dirty="0">
              <a:ln>
                <a:noFill/>
              </a:ln>
              <a:solidFill>
                <a:srgbClr val="FFFFFF"/>
              </a:solidFill>
              <a:effectLst/>
              <a:uLnTx/>
              <a:uFillTx/>
              <a:latin typeface="Segoe UI Light"/>
              <a:ea typeface="+mn-ea"/>
              <a:cs typeface="+mn-cs"/>
            </a:endParaRPr>
          </a:p>
          <a:p>
            <a:pPr marL="285695" marR="0" lvl="0" indent="-285695" algn="l" defTabSz="91422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36" b="0" i="0" u="none" strike="noStrike" kern="1200" cap="none" spc="0" normalizeH="0" baseline="0" noProof="0" dirty="0">
                <a:ln>
                  <a:noFill/>
                </a:ln>
                <a:solidFill>
                  <a:srgbClr val="FFFFFF"/>
                </a:solidFill>
                <a:effectLst/>
                <a:uLnTx/>
                <a:uFillTx/>
                <a:latin typeface="Segoe UI Light"/>
                <a:ea typeface="+mn-ea"/>
                <a:cs typeface="+mn-cs"/>
              </a:rPr>
              <a:t>Variety of technologies used </a:t>
            </a:r>
          </a:p>
          <a:p>
            <a:pPr marL="285695" marR="0" lvl="0" indent="-285695" algn="l" defTabSz="91422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36" b="0" i="0" u="none" strike="noStrike" kern="1200" cap="none" spc="0" normalizeH="0" baseline="0" noProof="0" dirty="0">
                <a:ln>
                  <a:noFill/>
                </a:ln>
                <a:solidFill>
                  <a:srgbClr val="FFFFFF"/>
                </a:solidFill>
                <a:effectLst/>
                <a:uLnTx/>
                <a:uFillTx/>
                <a:latin typeface="Segoe UI Light"/>
                <a:ea typeface="+mn-ea"/>
                <a:cs typeface="+mn-cs"/>
              </a:rPr>
              <a:t>Remote Storage for cold data</a:t>
            </a:r>
          </a:p>
        </p:txBody>
      </p:sp>
      <p:grpSp>
        <p:nvGrpSpPr>
          <p:cNvPr id="40" name="Group 39"/>
          <p:cNvGrpSpPr/>
          <p:nvPr/>
        </p:nvGrpSpPr>
        <p:grpSpPr>
          <a:xfrm>
            <a:off x="6560057" y="2496191"/>
            <a:ext cx="5320532" cy="4201436"/>
            <a:chOff x="6557714" y="1579470"/>
            <a:chExt cx="5321290" cy="4202034"/>
          </a:xfrm>
        </p:grpSpPr>
        <p:sp>
          <p:nvSpPr>
            <p:cNvPr id="42" name="Rounded Rectangle 41"/>
            <p:cNvSpPr/>
            <p:nvPr/>
          </p:nvSpPr>
          <p:spPr bwMode="auto">
            <a:xfrm>
              <a:off x="6753045" y="3791312"/>
              <a:ext cx="1278241" cy="1393591"/>
            </a:xfrm>
            <a:prstGeom prst="roundRect">
              <a:avLst/>
            </a:prstGeom>
            <a:noFill/>
            <a:ln w="10795" cap="flat" cmpd="sng" algn="ctr">
              <a:solidFill>
                <a:schemeClr val="tx1"/>
              </a:solidFill>
              <a:prstDash val="lgDash"/>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 name="Flowchart: Magnetic Disk 42"/>
            <p:cNvSpPr/>
            <p:nvPr/>
          </p:nvSpPr>
          <p:spPr>
            <a:xfrm>
              <a:off x="7110132" y="4552712"/>
              <a:ext cx="571464" cy="573851"/>
            </a:xfrm>
            <a:prstGeom prst="flowChartMagneticDisk">
              <a:avLst/>
            </a:prstGeom>
            <a:solidFill>
              <a:srgbClr val="92D050"/>
            </a:solidFill>
            <a:ln w="15875" cap="flat" cmpd="sng" algn="ctr">
              <a:solidFill>
                <a:sysClr val="window" lastClr="FFFFFF"/>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44" name="Group 43"/>
            <p:cNvGrpSpPr/>
            <p:nvPr/>
          </p:nvGrpSpPr>
          <p:grpSpPr>
            <a:xfrm>
              <a:off x="7203257" y="4823880"/>
              <a:ext cx="153877" cy="202604"/>
              <a:chOff x="4818580" y="4212404"/>
              <a:chExt cx="441789" cy="544531"/>
            </a:xfrm>
          </p:grpSpPr>
          <p:sp>
            <p:nvSpPr>
              <p:cNvPr id="76" name="Rectangle 75"/>
              <p:cNvSpPr/>
              <p:nvPr/>
            </p:nvSpPr>
            <p:spPr>
              <a:xfrm>
                <a:off x="4818580" y="4212404"/>
                <a:ext cx="441789" cy="544531"/>
              </a:xfrm>
              <a:prstGeom prst="rect">
                <a:avLst/>
              </a:prstGeom>
              <a:noFill/>
              <a:ln w="15875" cap="flat" cmpd="sng" algn="ctr">
                <a:solidFill>
                  <a:sysClr val="window" lastClr="FFFFFF"/>
                </a:solid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7" name="Rectangle 76"/>
              <p:cNvSpPr/>
              <p:nvPr/>
            </p:nvSpPr>
            <p:spPr>
              <a:xfrm>
                <a:off x="4818580" y="4212405"/>
                <a:ext cx="441789" cy="113016"/>
              </a:xfrm>
              <a:prstGeom prst="rect">
                <a:avLst/>
              </a:prstGeom>
              <a:noFill/>
              <a:ln w="15875" cap="flat" cmpd="sng" algn="ctr">
                <a:solidFill>
                  <a:sysClr val="window" lastClr="FFFFFF"/>
                </a:solid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45" name="Group 44"/>
            <p:cNvGrpSpPr/>
            <p:nvPr/>
          </p:nvGrpSpPr>
          <p:grpSpPr>
            <a:xfrm>
              <a:off x="7440512" y="4823880"/>
              <a:ext cx="153877" cy="202604"/>
              <a:chOff x="4818580" y="4212404"/>
              <a:chExt cx="441789" cy="544531"/>
            </a:xfrm>
          </p:grpSpPr>
          <p:sp>
            <p:nvSpPr>
              <p:cNvPr id="74" name="Rectangle 73"/>
              <p:cNvSpPr/>
              <p:nvPr/>
            </p:nvSpPr>
            <p:spPr>
              <a:xfrm>
                <a:off x="4818580" y="4212404"/>
                <a:ext cx="441789" cy="544531"/>
              </a:xfrm>
              <a:prstGeom prst="rect">
                <a:avLst/>
              </a:prstGeom>
              <a:noFill/>
              <a:ln w="15875" cap="flat" cmpd="sng" algn="ctr">
                <a:solidFill>
                  <a:sysClr val="window" lastClr="FFFFFF"/>
                </a:solid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5" name="Rectangle 74"/>
              <p:cNvSpPr/>
              <p:nvPr/>
            </p:nvSpPr>
            <p:spPr>
              <a:xfrm>
                <a:off x="4818580" y="4212405"/>
                <a:ext cx="441789" cy="113016"/>
              </a:xfrm>
              <a:prstGeom prst="rect">
                <a:avLst/>
              </a:prstGeom>
              <a:noFill/>
              <a:ln w="15875" cap="flat" cmpd="sng" algn="ctr">
                <a:solidFill>
                  <a:sysClr val="window" lastClr="FFFFFF"/>
                </a:solid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cxnSp>
          <p:nvCxnSpPr>
            <p:cNvPr id="46" name="Straight Arrow Connector 45"/>
            <p:cNvCxnSpPr>
              <a:stCxn id="43" idx="1"/>
            </p:cNvCxnSpPr>
            <p:nvPr/>
          </p:nvCxnSpPr>
          <p:spPr>
            <a:xfrm flipV="1">
              <a:off x="7395863" y="4403609"/>
              <a:ext cx="0" cy="149103"/>
            </a:xfrm>
            <a:prstGeom prst="straightConnector1">
              <a:avLst/>
            </a:prstGeom>
            <a:noFill/>
            <a:ln w="12700" cap="flat" cmpd="sng" algn="ctr">
              <a:solidFill>
                <a:sysClr val="windowText" lastClr="000000"/>
              </a:solidFill>
              <a:prstDash val="solid"/>
              <a:miter lim="800000"/>
              <a:tailEnd type="triangle"/>
            </a:ln>
            <a:effectLst/>
          </p:spPr>
        </p:cxnSp>
        <p:sp>
          <p:nvSpPr>
            <p:cNvPr id="47" name="Hexagon 46"/>
            <p:cNvSpPr>
              <a:spLocks noChangeAspect="1"/>
            </p:cNvSpPr>
            <p:nvPr/>
          </p:nvSpPr>
          <p:spPr bwMode="auto">
            <a:xfrm>
              <a:off x="7106045" y="3862815"/>
              <a:ext cx="579638" cy="540794"/>
            </a:xfrm>
            <a:prstGeom prst="hexagon">
              <a:avLst/>
            </a:prstGeom>
            <a:solidFill>
              <a:srgbClr val="92D050"/>
            </a:solidFill>
            <a:ln w="9525" cap="flat" cmpd="sng" algn="ctr">
              <a:no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8" name="Hexagon 47"/>
            <p:cNvSpPr>
              <a:spLocks noChangeAspect="1"/>
            </p:cNvSpPr>
            <p:nvPr/>
          </p:nvSpPr>
          <p:spPr bwMode="auto">
            <a:xfrm>
              <a:off x="8902255" y="3880641"/>
              <a:ext cx="579638" cy="540794"/>
            </a:xfrm>
            <a:prstGeom prst="hexagon">
              <a:avLst/>
            </a:prstGeom>
            <a:solidFill>
              <a:srgbClr val="FFC000"/>
            </a:solidFill>
            <a:ln w="9525" cap="flat" cmpd="sng" algn="ctr">
              <a:no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9" name="Hexagon 48"/>
            <p:cNvSpPr>
              <a:spLocks noChangeAspect="1"/>
            </p:cNvSpPr>
            <p:nvPr/>
          </p:nvSpPr>
          <p:spPr bwMode="auto">
            <a:xfrm>
              <a:off x="10017591" y="3862815"/>
              <a:ext cx="579638" cy="540794"/>
            </a:xfrm>
            <a:prstGeom prst="hexagon">
              <a:avLst/>
            </a:prstGeom>
            <a:solidFill>
              <a:srgbClr val="7030A0"/>
            </a:solidFill>
            <a:ln w="9525" cap="flat" cmpd="sng" algn="ctr">
              <a:no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 name="Flowchart: Magnetic Disk 49"/>
            <p:cNvSpPr/>
            <p:nvPr/>
          </p:nvSpPr>
          <p:spPr>
            <a:xfrm>
              <a:off x="10229563" y="4220740"/>
              <a:ext cx="157973" cy="140896"/>
            </a:xfrm>
            <a:prstGeom prst="flowChartMagneticDisk">
              <a:avLst/>
            </a:prstGeom>
            <a:solidFill>
              <a:srgbClr val="92D050"/>
            </a:solidFill>
            <a:ln w="15875" cap="flat" cmpd="sng" algn="ctr">
              <a:solidFill>
                <a:srgbClr val="00B050"/>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1" name="Hexagon 50"/>
            <p:cNvSpPr>
              <a:spLocks noChangeAspect="1"/>
            </p:cNvSpPr>
            <p:nvPr/>
          </p:nvSpPr>
          <p:spPr bwMode="auto">
            <a:xfrm>
              <a:off x="10032798" y="4919622"/>
              <a:ext cx="579638" cy="540794"/>
            </a:xfrm>
            <a:prstGeom prst="hexagon">
              <a:avLst/>
            </a:prstGeom>
            <a:solidFill>
              <a:srgbClr val="7030A0"/>
            </a:solidFill>
            <a:ln w="9525" cap="flat" cmpd="sng" algn="ctr">
              <a:no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2" name="Flowchart: Magnetic Disk 51"/>
            <p:cNvSpPr/>
            <p:nvPr/>
          </p:nvSpPr>
          <p:spPr>
            <a:xfrm>
              <a:off x="10254119" y="5263296"/>
              <a:ext cx="157973" cy="140896"/>
            </a:xfrm>
            <a:prstGeom prst="flowChartMagneticDisk">
              <a:avLst/>
            </a:prstGeom>
            <a:solidFill>
              <a:srgbClr val="92D050"/>
            </a:solidFill>
            <a:ln w="15875" cap="flat" cmpd="sng" algn="ctr">
              <a:solidFill>
                <a:srgbClr val="00B050"/>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53" name="Straight Arrow Connector 52"/>
            <p:cNvCxnSpPr>
              <a:stCxn id="42" idx="0"/>
              <a:endCxn id="72" idx="4"/>
            </p:cNvCxnSpPr>
            <p:nvPr/>
          </p:nvCxnSpPr>
          <p:spPr>
            <a:xfrm flipV="1">
              <a:off x="7392166" y="2582880"/>
              <a:ext cx="1335803" cy="1208433"/>
            </a:xfrm>
            <a:prstGeom prst="straightConnector1">
              <a:avLst/>
            </a:prstGeom>
            <a:noFill/>
            <a:ln w="12700" cap="flat" cmpd="sng" algn="ctr">
              <a:solidFill>
                <a:schemeClr val="tx1"/>
              </a:solidFill>
              <a:prstDash val="solid"/>
              <a:miter lim="800000"/>
              <a:tailEnd type="triangle"/>
            </a:ln>
            <a:effectLst/>
          </p:spPr>
        </p:cxnSp>
        <p:cxnSp>
          <p:nvCxnSpPr>
            <p:cNvPr id="54" name="Straight Arrow Connector 53"/>
            <p:cNvCxnSpPr>
              <a:endCxn id="72" idx="3"/>
            </p:cNvCxnSpPr>
            <p:nvPr/>
          </p:nvCxnSpPr>
          <p:spPr>
            <a:xfrm flipH="1" flipV="1">
              <a:off x="9011867" y="2724827"/>
              <a:ext cx="165981" cy="1155814"/>
            </a:xfrm>
            <a:prstGeom prst="straightConnector1">
              <a:avLst/>
            </a:prstGeom>
            <a:noFill/>
            <a:ln w="12700" cap="flat" cmpd="sng" algn="ctr">
              <a:solidFill>
                <a:schemeClr val="tx1"/>
              </a:solidFill>
              <a:prstDash val="solid"/>
              <a:miter lim="800000"/>
              <a:tailEnd type="triangle"/>
            </a:ln>
            <a:effectLst/>
          </p:spPr>
        </p:cxnSp>
        <p:cxnSp>
          <p:nvCxnSpPr>
            <p:cNvPr id="55" name="Straight Arrow Connector 54"/>
            <p:cNvCxnSpPr>
              <a:stCxn id="49" idx="3"/>
              <a:endCxn id="48" idx="0"/>
            </p:cNvCxnSpPr>
            <p:nvPr/>
          </p:nvCxnSpPr>
          <p:spPr>
            <a:xfrm flipH="1">
              <a:off x="9481893" y="4133212"/>
              <a:ext cx="535698" cy="17827"/>
            </a:xfrm>
            <a:prstGeom prst="straightConnector1">
              <a:avLst/>
            </a:prstGeom>
            <a:noFill/>
            <a:ln w="12700" cap="flat" cmpd="sng" algn="ctr">
              <a:solidFill>
                <a:schemeClr val="tx1"/>
              </a:solidFill>
              <a:prstDash val="solid"/>
              <a:miter lim="800000"/>
              <a:tailEnd type="triangle"/>
            </a:ln>
            <a:effectLst/>
          </p:spPr>
        </p:cxnSp>
        <p:cxnSp>
          <p:nvCxnSpPr>
            <p:cNvPr id="57" name="Straight Arrow Connector 56"/>
            <p:cNvCxnSpPr>
              <a:stCxn id="51" idx="3"/>
              <a:endCxn id="48" idx="1"/>
            </p:cNvCxnSpPr>
            <p:nvPr/>
          </p:nvCxnSpPr>
          <p:spPr>
            <a:xfrm flipH="1" flipV="1">
              <a:off x="9346694" y="4421435"/>
              <a:ext cx="686104" cy="768584"/>
            </a:xfrm>
            <a:prstGeom prst="straightConnector1">
              <a:avLst/>
            </a:prstGeom>
            <a:noFill/>
            <a:ln w="12700" cap="flat" cmpd="sng" algn="ctr">
              <a:solidFill>
                <a:schemeClr val="tx1"/>
              </a:solidFill>
              <a:prstDash val="solid"/>
              <a:miter lim="800000"/>
              <a:tailEnd type="triangle"/>
            </a:ln>
            <a:effectLst/>
          </p:spPr>
        </p:cxnSp>
        <p:sp>
          <p:nvSpPr>
            <p:cNvPr id="58" name="Rectangle 57"/>
            <p:cNvSpPr/>
            <p:nvPr/>
          </p:nvSpPr>
          <p:spPr>
            <a:xfrm>
              <a:off x="6557714" y="5216659"/>
              <a:ext cx="1958526" cy="564845"/>
            </a:xfrm>
            <a:prstGeom prst="rect">
              <a:avLst/>
            </a:prstGeom>
          </p:spPr>
          <p:txBody>
            <a:bodyPr wrap="square">
              <a:spAutoFit/>
            </a:bodyPr>
            <a:lstStyle/>
            <a:p>
              <a:pPr marL="0" marR="0" lvl="0" indent="0" algn="l" defTabSz="914224" rtl="0" eaLnBrk="1" fontAlgn="auto" latinLnBrk="0" hangingPunct="1">
                <a:lnSpc>
                  <a:spcPct val="100000"/>
                </a:lnSpc>
                <a:spcBef>
                  <a:spcPts val="0"/>
                </a:spcBef>
                <a:spcAft>
                  <a:spcPts val="0"/>
                </a:spcAft>
                <a:buClrTx/>
                <a:buSzTx/>
                <a:buFontTx/>
                <a:buNone/>
                <a:tabLst/>
                <a:defRPr/>
              </a:pPr>
              <a:r>
                <a:rPr kumimoji="0" lang="en-US" sz="1499" b="0" i="0" u="none" strike="noStrike" kern="1200" cap="none" spc="0" normalizeH="0" baseline="0" noProof="0" dirty="0">
                  <a:ln>
                    <a:noFill/>
                  </a:ln>
                  <a:solidFill>
                    <a:srgbClr val="FFFFFF"/>
                  </a:solidFill>
                  <a:effectLst/>
                  <a:uLnTx/>
                  <a:uFillTx/>
                  <a:latin typeface="Calibri" panose="020F0502020204030204"/>
                  <a:ea typeface="+mn-ea"/>
                  <a:cs typeface="+mn-cs"/>
                </a:rPr>
                <a:t>stateless services with </a:t>
              </a:r>
            </a:p>
            <a:p>
              <a:pPr marL="0" marR="0" lvl="0" indent="0" algn="l" defTabSz="914224" rtl="0" eaLnBrk="1" fontAlgn="auto" latinLnBrk="0" hangingPunct="1">
                <a:lnSpc>
                  <a:spcPct val="100000"/>
                </a:lnSpc>
                <a:spcBef>
                  <a:spcPts val="0"/>
                </a:spcBef>
                <a:spcAft>
                  <a:spcPts val="0"/>
                </a:spcAft>
                <a:buClrTx/>
                <a:buSzTx/>
                <a:buFontTx/>
                <a:buNone/>
                <a:tabLst/>
                <a:defRPr/>
              </a:pPr>
              <a:r>
                <a:rPr kumimoji="0" lang="en-US" sz="1499" b="0" i="0" u="none" strike="noStrike" kern="1200" cap="none" spc="0" normalizeH="0" baseline="0" noProof="0" dirty="0">
                  <a:ln>
                    <a:noFill/>
                  </a:ln>
                  <a:solidFill>
                    <a:srgbClr val="FFFFFF"/>
                  </a:solidFill>
                  <a:effectLst/>
                  <a:uLnTx/>
                  <a:uFillTx/>
                  <a:latin typeface="Calibri" panose="020F0502020204030204"/>
                  <a:ea typeface="+mn-ea"/>
                  <a:cs typeface="+mn-cs"/>
                </a:rPr>
                <a:t>separate stores</a:t>
              </a:r>
            </a:p>
          </p:txBody>
        </p:sp>
        <p:sp>
          <p:nvSpPr>
            <p:cNvPr id="59" name="Rectangle 58"/>
            <p:cNvSpPr/>
            <p:nvPr/>
          </p:nvSpPr>
          <p:spPr>
            <a:xfrm>
              <a:off x="10633412" y="4938708"/>
              <a:ext cx="1245592" cy="564845"/>
            </a:xfrm>
            <a:prstGeom prst="rect">
              <a:avLst/>
            </a:prstGeom>
          </p:spPr>
          <p:txBody>
            <a:bodyPr wrap="square">
              <a:spAutoFit/>
            </a:bodyPr>
            <a:lstStyle/>
            <a:p>
              <a:pPr marL="0" marR="0" lvl="0" indent="0" algn="l" defTabSz="914224" rtl="0" eaLnBrk="1" fontAlgn="auto" latinLnBrk="0" hangingPunct="1">
                <a:lnSpc>
                  <a:spcPct val="100000"/>
                </a:lnSpc>
                <a:spcBef>
                  <a:spcPts val="0"/>
                </a:spcBef>
                <a:spcAft>
                  <a:spcPts val="0"/>
                </a:spcAft>
                <a:buClrTx/>
                <a:buSzTx/>
                <a:buFontTx/>
                <a:buNone/>
                <a:tabLst/>
                <a:defRPr/>
              </a:pPr>
              <a:r>
                <a:rPr kumimoji="0" lang="en-US" sz="1499" b="0" i="0" u="none" strike="noStrike" kern="1200" cap="none" spc="0" normalizeH="0" baseline="0" noProof="0" dirty="0" err="1">
                  <a:ln>
                    <a:noFill/>
                  </a:ln>
                  <a:solidFill>
                    <a:srgbClr val="FFFFFF"/>
                  </a:solidFill>
                  <a:effectLst/>
                  <a:uLnTx/>
                  <a:uFillTx/>
                  <a:latin typeface="Calibri" panose="020F0502020204030204"/>
                  <a:ea typeface="+mn-ea"/>
                  <a:cs typeface="+mn-cs"/>
                </a:rPr>
                <a:t>stateful</a:t>
              </a:r>
              <a:r>
                <a:rPr kumimoji="0" lang="en-US" sz="1499" b="0" i="0" u="none" strike="noStrike" kern="1200" cap="none" spc="0" normalizeH="0" baseline="0" noProof="0" dirty="0">
                  <a:ln>
                    <a:noFill/>
                  </a:ln>
                  <a:solidFill>
                    <a:srgbClr val="FFFFFF"/>
                  </a:solidFill>
                  <a:effectLst/>
                  <a:uLnTx/>
                  <a:uFillTx/>
                  <a:latin typeface="Calibri" panose="020F0502020204030204"/>
                  <a:ea typeface="+mn-ea"/>
                  <a:cs typeface="+mn-cs"/>
                </a:rPr>
                <a:t> services</a:t>
              </a:r>
            </a:p>
          </p:txBody>
        </p:sp>
        <p:grpSp>
          <p:nvGrpSpPr>
            <p:cNvPr id="60" name="Group 59"/>
            <p:cNvGrpSpPr>
              <a:grpSpLocks noChangeAspect="1"/>
            </p:cNvGrpSpPr>
            <p:nvPr/>
          </p:nvGrpSpPr>
          <p:grpSpPr>
            <a:xfrm>
              <a:off x="8727970" y="2090817"/>
              <a:ext cx="567793" cy="634010"/>
              <a:chOff x="5499394" y="1899253"/>
              <a:chExt cx="1132765" cy="1226322"/>
            </a:xfrm>
          </p:grpSpPr>
          <p:sp>
            <p:nvSpPr>
              <p:cNvPr id="72" name="Hexagon 71"/>
              <p:cNvSpPr/>
              <p:nvPr/>
            </p:nvSpPr>
            <p:spPr bwMode="auto">
              <a:xfrm rot="16200000">
                <a:off x="5452616" y="1946031"/>
                <a:ext cx="1226322" cy="1132765"/>
              </a:xfrm>
              <a:prstGeom prst="hexagon">
                <a:avLst/>
              </a:prstGeom>
              <a:solidFill>
                <a:srgbClr val="FFB900"/>
              </a:solidFill>
              <a:ln w="1079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pic>
            <p:nvPicPr>
              <p:cNvPr id="73" name="Picture 21"/>
              <p:cNvPicPr>
                <a:picLocks noChangeAspect="1"/>
              </p:cNvPicPr>
              <p:nvPr/>
            </p:nvPicPr>
            <p:blipFill>
              <a:blip r:embed="rId4">
                <a:biLevel thresh="25000"/>
                <a:extLst>
                  <a:ext uri="{28A0092B-C50C-407E-A947-70E740481C1C}">
                    <a14:useLocalDpi xmlns:a14="http://schemas.microsoft.com/office/drawing/2010/main" val="0"/>
                  </a:ext>
                </a:extLst>
              </a:blip>
              <a:srcRect/>
              <a:stretch>
                <a:fillRect/>
              </a:stretch>
            </p:blipFill>
            <p:spPr bwMode="auto">
              <a:xfrm>
                <a:off x="5780027" y="2304620"/>
                <a:ext cx="571500" cy="46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61" name="Rectangle 60"/>
            <p:cNvSpPr/>
            <p:nvPr/>
          </p:nvSpPr>
          <p:spPr>
            <a:xfrm>
              <a:off x="9966322" y="1937046"/>
              <a:ext cx="1606823" cy="784558"/>
            </a:xfrm>
            <a:prstGeom prst="rect">
              <a:avLst/>
            </a:prstGeom>
          </p:spPr>
          <p:txBody>
            <a:bodyPr wrap="square">
              <a:spAutoFit/>
            </a:bodyPr>
            <a:lstStyle/>
            <a:p>
              <a:pPr marL="0" marR="0" lvl="0" indent="0" algn="l" defTabSz="914224" rtl="0" eaLnBrk="1" fontAlgn="auto" latinLnBrk="0" hangingPunct="1">
                <a:lnSpc>
                  <a:spcPct val="100000"/>
                </a:lnSpc>
                <a:spcBef>
                  <a:spcPts val="0"/>
                </a:spcBef>
                <a:spcAft>
                  <a:spcPts val="0"/>
                </a:spcAft>
                <a:buClrTx/>
                <a:buSzTx/>
                <a:buFontTx/>
                <a:buNone/>
                <a:tabLst/>
                <a:defRPr/>
              </a:pPr>
              <a:r>
                <a:rPr kumimoji="0" lang="en-US" sz="1499" b="0" i="0" u="none" strike="noStrike" kern="1200" cap="none" spc="0" normalizeH="0" baseline="0" noProof="0" dirty="0">
                  <a:ln>
                    <a:noFill/>
                  </a:ln>
                  <a:solidFill>
                    <a:srgbClr val="FFFFFF"/>
                  </a:solidFill>
                  <a:effectLst/>
                  <a:uLnTx/>
                  <a:uFillTx/>
                  <a:latin typeface="Calibri" panose="020F0502020204030204"/>
                  <a:ea typeface="+mn-ea"/>
                  <a:cs typeface="+mn-cs"/>
                </a:rPr>
                <a:t>stateless presentation services</a:t>
              </a:r>
            </a:p>
          </p:txBody>
        </p:sp>
        <p:pic>
          <p:nvPicPr>
            <p:cNvPr id="62" name="Picture 23"/>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7270767" y="4023781"/>
              <a:ext cx="266210" cy="21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 name="Picture 23"/>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9060095" y="4062958"/>
              <a:ext cx="266210" cy="21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 name="Picture 23"/>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10212089" y="3986299"/>
              <a:ext cx="200003" cy="1647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 name="Picture 23"/>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10238768" y="5024088"/>
              <a:ext cx="200003" cy="1647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6" name="Group 65"/>
            <p:cNvGrpSpPr>
              <a:grpSpLocks noChangeAspect="1"/>
            </p:cNvGrpSpPr>
            <p:nvPr/>
          </p:nvGrpSpPr>
          <p:grpSpPr>
            <a:xfrm>
              <a:off x="9326304" y="2098174"/>
              <a:ext cx="567793" cy="634010"/>
              <a:chOff x="5499394" y="1899253"/>
              <a:chExt cx="1132765" cy="1226322"/>
            </a:xfrm>
          </p:grpSpPr>
          <p:sp>
            <p:nvSpPr>
              <p:cNvPr id="70" name="Hexagon 69"/>
              <p:cNvSpPr/>
              <p:nvPr/>
            </p:nvSpPr>
            <p:spPr bwMode="auto">
              <a:xfrm rot="16200000">
                <a:off x="5452616" y="1946031"/>
                <a:ext cx="1226322" cy="1132765"/>
              </a:xfrm>
              <a:prstGeom prst="hexagon">
                <a:avLst/>
              </a:prstGeom>
              <a:solidFill>
                <a:srgbClr val="FFB900"/>
              </a:solidFill>
              <a:ln w="1079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pic>
            <p:nvPicPr>
              <p:cNvPr id="71" name="Picture 21"/>
              <p:cNvPicPr>
                <a:picLocks noChangeAspect="1"/>
              </p:cNvPicPr>
              <p:nvPr/>
            </p:nvPicPr>
            <p:blipFill>
              <a:blip r:embed="rId4">
                <a:biLevel thresh="25000"/>
                <a:extLst>
                  <a:ext uri="{28A0092B-C50C-407E-A947-70E740481C1C}">
                    <a14:useLocalDpi xmlns:a14="http://schemas.microsoft.com/office/drawing/2010/main" val="0"/>
                  </a:ext>
                </a:extLst>
              </a:blip>
              <a:srcRect/>
              <a:stretch>
                <a:fillRect/>
              </a:stretch>
            </p:blipFill>
            <p:spPr bwMode="auto">
              <a:xfrm>
                <a:off x="5780027" y="2304620"/>
                <a:ext cx="571500" cy="46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7" name="Group 66"/>
            <p:cNvGrpSpPr>
              <a:grpSpLocks noChangeAspect="1"/>
            </p:cNvGrpSpPr>
            <p:nvPr/>
          </p:nvGrpSpPr>
          <p:grpSpPr>
            <a:xfrm>
              <a:off x="9031937" y="1579470"/>
              <a:ext cx="567793" cy="634010"/>
              <a:chOff x="5499394" y="1899253"/>
              <a:chExt cx="1132765" cy="1226322"/>
            </a:xfrm>
          </p:grpSpPr>
          <p:sp>
            <p:nvSpPr>
              <p:cNvPr id="68" name="Hexagon 67"/>
              <p:cNvSpPr/>
              <p:nvPr/>
            </p:nvSpPr>
            <p:spPr bwMode="auto">
              <a:xfrm rot="16200000">
                <a:off x="5452616" y="1946031"/>
                <a:ext cx="1226322" cy="1132765"/>
              </a:xfrm>
              <a:prstGeom prst="hexagon">
                <a:avLst/>
              </a:prstGeom>
              <a:solidFill>
                <a:srgbClr val="FFB900"/>
              </a:solidFill>
              <a:ln w="1079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pic>
            <p:nvPicPr>
              <p:cNvPr id="69" name="Picture 21"/>
              <p:cNvPicPr>
                <a:picLocks noChangeAspect="1"/>
              </p:cNvPicPr>
              <p:nvPr/>
            </p:nvPicPr>
            <p:blipFill>
              <a:blip r:embed="rId4">
                <a:biLevel thresh="25000"/>
                <a:extLst>
                  <a:ext uri="{28A0092B-C50C-407E-A947-70E740481C1C}">
                    <a14:useLocalDpi xmlns:a14="http://schemas.microsoft.com/office/drawing/2010/main" val="0"/>
                  </a:ext>
                </a:extLst>
              </a:blip>
              <a:srcRect/>
              <a:stretch>
                <a:fillRect/>
              </a:stretch>
            </p:blipFill>
            <p:spPr bwMode="auto">
              <a:xfrm>
                <a:off x="5780027" y="2304620"/>
                <a:ext cx="571500" cy="46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89" name="Rounded Rectangle 88"/>
          <p:cNvSpPr/>
          <p:nvPr/>
        </p:nvSpPr>
        <p:spPr bwMode="auto">
          <a:xfrm>
            <a:off x="1820093" y="1851360"/>
            <a:ext cx="1778805" cy="709448"/>
          </a:xfrm>
          <a:prstGeom prst="roundRect">
            <a:avLst/>
          </a:prstGeom>
          <a:solidFill>
            <a:sysClr val="window" lastClr="FFFFFF">
              <a:lumMod val="75000"/>
            </a:sysClr>
          </a:solidFill>
          <a:ln w="10795" cap="flat" cmpd="sng" algn="ctr">
            <a:solidFill>
              <a:srgbClr val="404040"/>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0" name="Picture 21"/>
          <p:cNvPicPr>
            <a:picLocks noChangeAspect="1"/>
          </p:cNvPicPr>
          <p:nvPr/>
        </p:nvPicPr>
        <p:blipFill>
          <a:blip r:embed="rId4">
            <a:biLevel thresh="25000"/>
            <a:extLst>
              <a:ext uri="{28A0092B-C50C-407E-A947-70E740481C1C}">
                <a14:useLocalDpi xmlns:a14="http://schemas.microsoft.com/office/drawing/2010/main" val="0"/>
              </a:ext>
            </a:extLst>
          </a:blip>
          <a:srcRect/>
          <a:stretch>
            <a:fillRect/>
          </a:stretch>
        </p:blipFill>
        <p:spPr bwMode="auto">
          <a:xfrm>
            <a:off x="1953074" y="2048925"/>
            <a:ext cx="508415" cy="4297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1" name="Group 90"/>
          <p:cNvGrpSpPr/>
          <p:nvPr/>
        </p:nvGrpSpPr>
        <p:grpSpPr>
          <a:xfrm>
            <a:off x="2462559" y="2968129"/>
            <a:ext cx="411600" cy="237018"/>
            <a:chOff x="2526540" y="1999422"/>
            <a:chExt cx="411600" cy="237018"/>
          </a:xfrm>
        </p:grpSpPr>
        <p:sp>
          <p:nvSpPr>
            <p:cNvPr id="92" name="Rectangle 91"/>
            <p:cNvSpPr/>
            <p:nvPr/>
          </p:nvSpPr>
          <p:spPr>
            <a:xfrm>
              <a:off x="2526540" y="1999422"/>
              <a:ext cx="411600" cy="237018"/>
            </a:xfrm>
            <a:prstGeom prst="rect">
              <a:avLst/>
            </a:prstGeom>
            <a:solidFill>
              <a:srgbClr val="92D050"/>
            </a:solidFill>
            <a:ln w="9525" cap="flat" cmpd="sng" algn="ctr">
              <a:no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3" name="Rectangle 92"/>
            <p:cNvSpPr/>
            <p:nvPr/>
          </p:nvSpPr>
          <p:spPr>
            <a:xfrm>
              <a:off x="2561226" y="2050391"/>
              <a:ext cx="347861" cy="23302"/>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4" name="Rectangle 93"/>
            <p:cNvSpPr/>
            <p:nvPr/>
          </p:nvSpPr>
          <p:spPr>
            <a:xfrm>
              <a:off x="2561226" y="2090907"/>
              <a:ext cx="347861" cy="64158"/>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5" name="Rectangle 94"/>
            <p:cNvSpPr/>
            <p:nvPr/>
          </p:nvSpPr>
          <p:spPr>
            <a:xfrm>
              <a:off x="2563071" y="2171356"/>
              <a:ext cx="347861" cy="23302"/>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96" name="Group 95"/>
          <p:cNvGrpSpPr/>
          <p:nvPr/>
        </p:nvGrpSpPr>
        <p:grpSpPr>
          <a:xfrm>
            <a:off x="2547989" y="1943563"/>
            <a:ext cx="411600" cy="237018"/>
            <a:chOff x="3116191" y="1999422"/>
            <a:chExt cx="411600" cy="237018"/>
          </a:xfrm>
        </p:grpSpPr>
        <p:sp>
          <p:nvSpPr>
            <p:cNvPr id="97" name="Rectangle 96"/>
            <p:cNvSpPr/>
            <p:nvPr/>
          </p:nvSpPr>
          <p:spPr>
            <a:xfrm>
              <a:off x="3116191" y="1999422"/>
              <a:ext cx="411600" cy="237018"/>
            </a:xfrm>
            <a:prstGeom prst="rect">
              <a:avLst/>
            </a:prstGeom>
            <a:solidFill>
              <a:srgbClr val="FFC000"/>
            </a:solidFill>
            <a:ln w="9525" cap="flat" cmpd="sng" algn="ctr">
              <a:no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8" name="Rectangle 97"/>
            <p:cNvSpPr/>
            <p:nvPr/>
          </p:nvSpPr>
          <p:spPr>
            <a:xfrm>
              <a:off x="3148111" y="2048525"/>
              <a:ext cx="347861" cy="23302"/>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9" name="Rectangle 98"/>
            <p:cNvSpPr/>
            <p:nvPr/>
          </p:nvSpPr>
          <p:spPr>
            <a:xfrm>
              <a:off x="3148111" y="2089042"/>
              <a:ext cx="347861" cy="64158"/>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0" name="Rectangle 99"/>
            <p:cNvSpPr/>
            <p:nvPr/>
          </p:nvSpPr>
          <p:spPr>
            <a:xfrm>
              <a:off x="3149955" y="2169491"/>
              <a:ext cx="347861" cy="23302"/>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cxnSp>
        <p:nvCxnSpPr>
          <p:cNvPr id="101" name="Straight Arrow Connector 100"/>
          <p:cNvCxnSpPr>
            <a:stCxn id="6" idx="1"/>
            <a:endCxn id="117" idx="2"/>
          </p:cNvCxnSpPr>
          <p:nvPr/>
        </p:nvCxnSpPr>
        <p:spPr>
          <a:xfrm flipV="1">
            <a:off x="2709495" y="4615568"/>
            <a:ext cx="1" cy="258801"/>
          </a:xfrm>
          <a:prstGeom prst="straightConnector1">
            <a:avLst/>
          </a:prstGeom>
          <a:noFill/>
          <a:ln w="12700" cap="flat" cmpd="sng" algn="ctr">
            <a:solidFill>
              <a:schemeClr val="tx1"/>
            </a:solidFill>
            <a:prstDash val="solid"/>
            <a:miter lim="800000"/>
            <a:tailEnd type="triangle"/>
          </a:ln>
          <a:effectLst/>
        </p:spPr>
      </p:cxnSp>
      <p:grpSp>
        <p:nvGrpSpPr>
          <p:cNvPr id="102" name="Group 101"/>
          <p:cNvGrpSpPr/>
          <p:nvPr/>
        </p:nvGrpSpPr>
        <p:grpSpPr>
          <a:xfrm>
            <a:off x="3052096" y="1952536"/>
            <a:ext cx="411600" cy="237018"/>
            <a:chOff x="3116191" y="1999422"/>
            <a:chExt cx="411600" cy="237018"/>
          </a:xfrm>
        </p:grpSpPr>
        <p:sp>
          <p:nvSpPr>
            <p:cNvPr id="103" name="Rectangle 102"/>
            <p:cNvSpPr/>
            <p:nvPr/>
          </p:nvSpPr>
          <p:spPr>
            <a:xfrm>
              <a:off x="3116191" y="1999422"/>
              <a:ext cx="411600" cy="237018"/>
            </a:xfrm>
            <a:prstGeom prst="rect">
              <a:avLst/>
            </a:prstGeom>
            <a:solidFill>
              <a:srgbClr val="FFC000"/>
            </a:solidFill>
            <a:ln w="9525" cap="flat" cmpd="sng" algn="ctr">
              <a:no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4" name="Rectangle 103"/>
            <p:cNvSpPr/>
            <p:nvPr/>
          </p:nvSpPr>
          <p:spPr>
            <a:xfrm>
              <a:off x="3148111" y="2048525"/>
              <a:ext cx="347861" cy="23302"/>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5" name="Rectangle 104"/>
            <p:cNvSpPr/>
            <p:nvPr/>
          </p:nvSpPr>
          <p:spPr>
            <a:xfrm>
              <a:off x="3148111" y="2089042"/>
              <a:ext cx="347861" cy="64158"/>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6" name="Rectangle 105"/>
            <p:cNvSpPr/>
            <p:nvPr/>
          </p:nvSpPr>
          <p:spPr>
            <a:xfrm>
              <a:off x="3149955" y="2169491"/>
              <a:ext cx="347861" cy="23302"/>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107" name="Group 106"/>
          <p:cNvGrpSpPr/>
          <p:nvPr/>
        </p:nvGrpSpPr>
        <p:grpSpPr>
          <a:xfrm>
            <a:off x="2555138" y="2239395"/>
            <a:ext cx="411600" cy="237018"/>
            <a:chOff x="3116191" y="1999422"/>
            <a:chExt cx="411600" cy="237018"/>
          </a:xfrm>
        </p:grpSpPr>
        <p:sp>
          <p:nvSpPr>
            <p:cNvPr id="108" name="Rectangle 107"/>
            <p:cNvSpPr/>
            <p:nvPr/>
          </p:nvSpPr>
          <p:spPr>
            <a:xfrm>
              <a:off x="3116191" y="1999422"/>
              <a:ext cx="411600" cy="237018"/>
            </a:xfrm>
            <a:prstGeom prst="rect">
              <a:avLst/>
            </a:prstGeom>
            <a:solidFill>
              <a:srgbClr val="FFC000"/>
            </a:solidFill>
            <a:ln w="9525" cap="flat" cmpd="sng" algn="ctr">
              <a:no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9" name="Rectangle 108"/>
            <p:cNvSpPr/>
            <p:nvPr/>
          </p:nvSpPr>
          <p:spPr>
            <a:xfrm>
              <a:off x="3148111" y="2048525"/>
              <a:ext cx="347861" cy="23302"/>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0" name="Rectangle 109"/>
            <p:cNvSpPr/>
            <p:nvPr/>
          </p:nvSpPr>
          <p:spPr>
            <a:xfrm>
              <a:off x="3148111" y="2089042"/>
              <a:ext cx="347861" cy="64158"/>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1" name="Rectangle 110"/>
            <p:cNvSpPr/>
            <p:nvPr/>
          </p:nvSpPr>
          <p:spPr>
            <a:xfrm>
              <a:off x="3149955" y="2169491"/>
              <a:ext cx="347861" cy="23302"/>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112" name="Group 111"/>
          <p:cNvGrpSpPr/>
          <p:nvPr/>
        </p:nvGrpSpPr>
        <p:grpSpPr>
          <a:xfrm>
            <a:off x="3052096" y="2251390"/>
            <a:ext cx="411600" cy="237018"/>
            <a:chOff x="3116191" y="1999422"/>
            <a:chExt cx="411600" cy="237018"/>
          </a:xfrm>
        </p:grpSpPr>
        <p:sp>
          <p:nvSpPr>
            <p:cNvPr id="113" name="Rectangle 112"/>
            <p:cNvSpPr/>
            <p:nvPr/>
          </p:nvSpPr>
          <p:spPr>
            <a:xfrm>
              <a:off x="3116191" y="1999422"/>
              <a:ext cx="411600" cy="237018"/>
            </a:xfrm>
            <a:prstGeom prst="rect">
              <a:avLst/>
            </a:prstGeom>
            <a:solidFill>
              <a:srgbClr val="FFC000"/>
            </a:solidFill>
            <a:ln w="9525" cap="flat" cmpd="sng" algn="ctr">
              <a:no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4" name="Rectangle 113"/>
            <p:cNvSpPr/>
            <p:nvPr/>
          </p:nvSpPr>
          <p:spPr>
            <a:xfrm>
              <a:off x="3148111" y="2048525"/>
              <a:ext cx="347861" cy="23302"/>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5" name="Rectangle 114"/>
            <p:cNvSpPr/>
            <p:nvPr/>
          </p:nvSpPr>
          <p:spPr>
            <a:xfrm>
              <a:off x="3148111" y="2089042"/>
              <a:ext cx="347861" cy="64158"/>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6" name="Rectangle 115"/>
            <p:cNvSpPr/>
            <p:nvPr/>
          </p:nvSpPr>
          <p:spPr>
            <a:xfrm>
              <a:off x="3149955" y="2169491"/>
              <a:ext cx="347861" cy="23302"/>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117" name="Rounded Rectangle 116"/>
          <p:cNvSpPr/>
          <p:nvPr/>
        </p:nvSpPr>
        <p:spPr bwMode="auto">
          <a:xfrm>
            <a:off x="1820093" y="3906120"/>
            <a:ext cx="1778805" cy="709448"/>
          </a:xfrm>
          <a:prstGeom prst="roundRect">
            <a:avLst/>
          </a:prstGeom>
          <a:solidFill>
            <a:sysClr val="window" lastClr="FFFFFF">
              <a:lumMod val="75000"/>
            </a:sysClr>
          </a:solidFill>
          <a:ln w="10795" cap="flat" cmpd="sng" algn="ctr">
            <a:solidFill>
              <a:srgbClr val="404040"/>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18" name="Straight Arrow Connector 117"/>
          <p:cNvCxnSpPr>
            <a:stCxn id="117" idx="0"/>
            <a:endCxn id="35" idx="2"/>
          </p:cNvCxnSpPr>
          <p:nvPr/>
        </p:nvCxnSpPr>
        <p:spPr>
          <a:xfrm flipV="1">
            <a:off x="2709496" y="3566637"/>
            <a:ext cx="0" cy="339483"/>
          </a:xfrm>
          <a:prstGeom prst="straightConnector1">
            <a:avLst/>
          </a:prstGeom>
          <a:noFill/>
          <a:ln w="12700" cap="flat" cmpd="sng" algn="ctr">
            <a:solidFill>
              <a:schemeClr val="tx1"/>
            </a:solidFill>
            <a:prstDash val="solid"/>
            <a:miter lim="800000"/>
            <a:tailEnd type="triangle"/>
          </a:ln>
          <a:effectLst/>
        </p:spPr>
      </p:cxnSp>
      <p:pic>
        <p:nvPicPr>
          <p:cNvPr id="119" name="Picture 118"/>
          <p:cNvPicPr>
            <a:picLocks noChangeAspect="1"/>
          </p:cNvPicPr>
          <p:nvPr/>
        </p:nvPicPr>
        <p:blipFill>
          <a:blip r:embed="rId5">
            <a:clrChange>
              <a:clrFrom>
                <a:srgbClr val="000000"/>
              </a:clrFrom>
              <a:clrTo>
                <a:srgbClr val="000000">
                  <a:alpha val="0"/>
                </a:srgbClr>
              </a:clrTo>
            </a:clrChange>
            <a:lum bright="70000" contrast="-70000"/>
          </a:blip>
          <a:stretch>
            <a:fillRect/>
          </a:stretch>
        </p:blipFill>
        <p:spPr>
          <a:xfrm>
            <a:off x="1966157" y="3999444"/>
            <a:ext cx="405864" cy="533421"/>
          </a:xfrm>
          <a:prstGeom prst="rect">
            <a:avLst/>
          </a:prstGeom>
        </p:spPr>
      </p:pic>
      <p:grpSp>
        <p:nvGrpSpPr>
          <p:cNvPr id="120" name="Group 119"/>
          <p:cNvGrpSpPr/>
          <p:nvPr/>
        </p:nvGrpSpPr>
        <p:grpSpPr>
          <a:xfrm>
            <a:off x="3018238" y="4276085"/>
            <a:ext cx="411600" cy="237018"/>
            <a:chOff x="2821368" y="2314683"/>
            <a:chExt cx="411600" cy="237018"/>
          </a:xfrm>
        </p:grpSpPr>
        <p:sp>
          <p:nvSpPr>
            <p:cNvPr id="121" name="Rectangle 120"/>
            <p:cNvSpPr/>
            <p:nvPr/>
          </p:nvSpPr>
          <p:spPr>
            <a:xfrm>
              <a:off x="2821368" y="2314683"/>
              <a:ext cx="411600" cy="237018"/>
            </a:xfrm>
            <a:prstGeom prst="rect">
              <a:avLst/>
            </a:prstGeom>
            <a:solidFill>
              <a:srgbClr val="FF0000"/>
            </a:solidFill>
            <a:ln w="9525" cap="flat" cmpd="sng" algn="ctr">
              <a:no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2" name="Rectangle 121"/>
            <p:cNvSpPr/>
            <p:nvPr/>
          </p:nvSpPr>
          <p:spPr>
            <a:xfrm>
              <a:off x="2853286" y="2363787"/>
              <a:ext cx="347861" cy="23302"/>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3" name="Rectangle 122"/>
            <p:cNvSpPr/>
            <p:nvPr/>
          </p:nvSpPr>
          <p:spPr>
            <a:xfrm>
              <a:off x="2853286" y="2404304"/>
              <a:ext cx="347861" cy="64158"/>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4" name="Rectangle 123"/>
            <p:cNvSpPr/>
            <p:nvPr/>
          </p:nvSpPr>
          <p:spPr>
            <a:xfrm>
              <a:off x="2855130" y="2484753"/>
              <a:ext cx="347861" cy="23302"/>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125" name="Group 124"/>
          <p:cNvGrpSpPr/>
          <p:nvPr/>
        </p:nvGrpSpPr>
        <p:grpSpPr>
          <a:xfrm>
            <a:off x="2488389" y="4083335"/>
            <a:ext cx="411600" cy="237018"/>
            <a:chOff x="2821368" y="2314683"/>
            <a:chExt cx="411600" cy="237018"/>
          </a:xfrm>
        </p:grpSpPr>
        <p:sp>
          <p:nvSpPr>
            <p:cNvPr id="126" name="Rectangle 125"/>
            <p:cNvSpPr/>
            <p:nvPr/>
          </p:nvSpPr>
          <p:spPr>
            <a:xfrm>
              <a:off x="2821368" y="2314683"/>
              <a:ext cx="411600" cy="237018"/>
            </a:xfrm>
            <a:prstGeom prst="rect">
              <a:avLst/>
            </a:prstGeom>
            <a:solidFill>
              <a:srgbClr val="FF0000"/>
            </a:solidFill>
            <a:ln w="9525" cap="flat" cmpd="sng" algn="ctr">
              <a:no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7" name="Rectangle 126"/>
            <p:cNvSpPr/>
            <p:nvPr/>
          </p:nvSpPr>
          <p:spPr>
            <a:xfrm>
              <a:off x="2853286" y="2363787"/>
              <a:ext cx="347861" cy="23302"/>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8" name="Rectangle 127"/>
            <p:cNvSpPr/>
            <p:nvPr/>
          </p:nvSpPr>
          <p:spPr>
            <a:xfrm>
              <a:off x="2853286" y="2404304"/>
              <a:ext cx="347861" cy="64158"/>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9" name="Rectangle 128"/>
            <p:cNvSpPr/>
            <p:nvPr/>
          </p:nvSpPr>
          <p:spPr>
            <a:xfrm>
              <a:off x="2855130" y="2484753"/>
              <a:ext cx="347861" cy="23302"/>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130" name="Group 129"/>
          <p:cNvGrpSpPr/>
          <p:nvPr/>
        </p:nvGrpSpPr>
        <p:grpSpPr>
          <a:xfrm>
            <a:off x="2694189" y="3263668"/>
            <a:ext cx="411600" cy="237018"/>
            <a:chOff x="2526540" y="1999422"/>
            <a:chExt cx="411600" cy="237018"/>
          </a:xfrm>
        </p:grpSpPr>
        <p:sp>
          <p:nvSpPr>
            <p:cNvPr id="131" name="Rectangle 130"/>
            <p:cNvSpPr/>
            <p:nvPr/>
          </p:nvSpPr>
          <p:spPr>
            <a:xfrm>
              <a:off x="2526540" y="1999422"/>
              <a:ext cx="411600" cy="237018"/>
            </a:xfrm>
            <a:prstGeom prst="rect">
              <a:avLst/>
            </a:prstGeom>
            <a:solidFill>
              <a:srgbClr val="92D050"/>
            </a:solidFill>
            <a:ln w="9525" cap="flat" cmpd="sng" algn="ctr">
              <a:no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2" name="Rectangle 131"/>
            <p:cNvSpPr/>
            <p:nvPr/>
          </p:nvSpPr>
          <p:spPr>
            <a:xfrm>
              <a:off x="2561226" y="2050391"/>
              <a:ext cx="347861" cy="23302"/>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3" name="Rectangle 132"/>
            <p:cNvSpPr/>
            <p:nvPr/>
          </p:nvSpPr>
          <p:spPr>
            <a:xfrm>
              <a:off x="2561226" y="2090907"/>
              <a:ext cx="347861" cy="64158"/>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4" name="Rectangle 133"/>
            <p:cNvSpPr/>
            <p:nvPr/>
          </p:nvSpPr>
          <p:spPr>
            <a:xfrm>
              <a:off x="2563071" y="2171356"/>
              <a:ext cx="347861" cy="23302"/>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135" name="Group 134"/>
          <p:cNvGrpSpPr/>
          <p:nvPr/>
        </p:nvGrpSpPr>
        <p:grpSpPr>
          <a:xfrm>
            <a:off x="3070218" y="2961756"/>
            <a:ext cx="411600" cy="237018"/>
            <a:chOff x="2526540" y="1999422"/>
            <a:chExt cx="411600" cy="237018"/>
          </a:xfrm>
        </p:grpSpPr>
        <p:sp>
          <p:nvSpPr>
            <p:cNvPr id="136" name="Rectangle 135"/>
            <p:cNvSpPr/>
            <p:nvPr/>
          </p:nvSpPr>
          <p:spPr>
            <a:xfrm>
              <a:off x="2526540" y="1999422"/>
              <a:ext cx="411600" cy="237018"/>
            </a:xfrm>
            <a:prstGeom prst="rect">
              <a:avLst/>
            </a:prstGeom>
            <a:solidFill>
              <a:srgbClr val="92D050"/>
            </a:solidFill>
            <a:ln w="9525" cap="flat" cmpd="sng" algn="ctr">
              <a:no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7" name="Rectangle 136"/>
            <p:cNvSpPr/>
            <p:nvPr/>
          </p:nvSpPr>
          <p:spPr>
            <a:xfrm>
              <a:off x="2561226" y="2050391"/>
              <a:ext cx="347861" cy="23302"/>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8" name="Rectangle 137"/>
            <p:cNvSpPr/>
            <p:nvPr/>
          </p:nvSpPr>
          <p:spPr>
            <a:xfrm>
              <a:off x="2561226" y="2090907"/>
              <a:ext cx="347861" cy="64158"/>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9" name="Rectangle 138"/>
            <p:cNvSpPr/>
            <p:nvPr/>
          </p:nvSpPr>
          <p:spPr>
            <a:xfrm>
              <a:off x="2563071" y="2171356"/>
              <a:ext cx="347861" cy="23302"/>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149" name="Rectangle 148"/>
          <p:cNvSpPr/>
          <p:nvPr/>
        </p:nvSpPr>
        <p:spPr>
          <a:xfrm>
            <a:off x="8455598" y="5339795"/>
            <a:ext cx="1086804" cy="553998"/>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FFFFFF"/>
                </a:solidFill>
                <a:effectLst/>
                <a:uLnTx/>
                <a:uFillTx/>
                <a:latin typeface="Calibri" panose="020F0502020204030204"/>
                <a:ea typeface="+mn-ea"/>
                <a:cs typeface="+mn-cs"/>
              </a:rPr>
              <a:t>stateless services</a:t>
            </a:r>
            <a:endParaRPr kumimoji="0" lang="en-US" sz="1500" b="0" i="0" u="none" strike="noStrike" kern="120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2954590332"/>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圓角矩形 43"/>
          <p:cNvSpPr/>
          <p:nvPr/>
        </p:nvSpPr>
        <p:spPr>
          <a:xfrm>
            <a:off x="8017159" y="4604265"/>
            <a:ext cx="1563447" cy="2098307"/>
          </a:xfrm>
          <a:prstGeom prst="roundRect">
            <a:avLst>
              <a:gd name="adj" fmla="val 14311"/>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42" name="圓角矩形 41"/>
          <p:cNvSpPr/>
          <p:nvPr/>
        </p:nvSpPr>
        <p:spPr>
          <a:xfrm>
            <a:off x="4232045" y="4604265"/>
            <a:ext cx="2129293" cy="2098307"/>
          </a:xfrm>
          <a:prstGeom prst="roundRect">
            <a:avLst>
              <a:gd name="adj" fmla="val 14311"/>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4" name="圓角矩形 3"/>
          <p:cNvSpPr/>
          <p:nvPr/>
        </p:nvSpPr>
        <p:spPr>
          <a:xfrm>
            <a:off x="2946440" y="2169329"/>
            <a:ext cx="2129293" cy="1662168"/>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2" name="標題 1"/>
          <p:cNvSpPr>
            <a:spLocks noGrp="1"/>
          </p:cNvSpPr>
          <p:nvPr>
            <p:ph type="title"/>
          </p:nvPr>
        </p:nvSpPr>
        <p:spPr/>
        <p:txBody>
          <a:bodyPr>
            <a:normAutofit/>
          </a:bodyPr>
          <a:lstStyle/>
          <a:p>
            <a:r>
              <a:rPr lang="zh-TW" altLang="en-US" dirty="0"/>
              <a:t>微</a:t>
            </a:r>
            <a:r>
              <a:rPr lang="zh-TW" altLang="en-US" dirty="0" smtClean="0"/>
              <a:t>服務版</a:t>
            </a:r>
            <a:r>
              <a:rPr lang="zh-TW" altLang="en-US" dirty="0"/>
              <a:t>本</a:t>
            </a:r>
            <a:r>
              <a:rPr lang="zh-TW" altLang="en-US" dirty="0" smtClean="0"/>
              <a:t>的架構 </a:t>
            </a:r>
            <a:r>
              <a:rPr lang="en-US" altLang="zh-TW" dirty="0" smtClean="0"/>
              <a:t>(2016)</a:t>
            </a:r>
            <a:br>
              <a:rPr lang="en-US" altLang="zh-TW" dirty="0" smtClean="0"/>
            </a:br>
            <a:endParaRPr lang="zh-TW" altLang="en-US" dirty="0"/>
          </a:p>
        </p:txBody>
      </p:sp>
      <p:pic>
        <p:nvPicPr>
          <p:cNvPr id="3" name="圖片 2" descr="database server by lyte - Database Serve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550513" y="4733457"/>
            <a:ext cx="1040607" cy="1278779"/>
          </a:xfrm>
          <a:prstGeom prst="rect">
            <a:avLst/>
          </a:prstGeom>
        </p:spPr>
      </p:pic>
      <p:pic>
        <p:nvPicPr>
          <p:cNvPr id="6" name="圖片 5" descr="web server by lyte - Web Serve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05591" y="2258801"/>
            <a:ext cx="1022655" cy="1224736"/>
          </a:xfrm>
          <a:prstGeom prst="rect">
            <a:avLst/>
          </a:prstGeom>
        </p:spPr>
      </p:pic>
      <p:pic>
        <p:nvPicPr>
          <p:cNvPr id="7" name="圖片 6" descr="web server by lyte - Web Serve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19283" y="2258801"/>
            <a:ext cx="1022655" cy="1224736"/>
          </a:xfrm>
          <a:prstGeom prst="rect">
            <a:avLst/>
          </a:prstGeom>
        </p:spPr>
      </p:pic>
      <p:pic>
        <p:nvPicPr>
          <p:cNvPr id="8" name="圖片 7" descr="web server by lyte - Web Serve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32975" y="2258801"/>
            <a:ext cx="1022655" cy="1224736"/>
          </a:xfrm>
          <a:prstGeom prst="rect">
            <a:avLst/>
          </a:prstGeom>
        </p:spPr>
      </p:pic>
      <p:sp>
        <p:nvSpPr>
          <p:cNvPr id="11" name="文字方塊 10"/>
          <p:cNvSpPr txBox="1"/>
          <p:nvPr/>
        </p:nvSpPr>
        <p:spPr>
          <a:xfrm>
            <a:off x="4325016" y="5946208"/>
            <a:ext cx="1993816" cy="64633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Subversion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Content Repository</a:t>
            </a: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12" name="文字方塊 11"/>
          <p:cNvSpPr txBox="1"/>
          <p:nvPr/>
        </p:nvSpPr>
        <p:spPr>
          <a:xfrm>
            <a:off x="6404355" y="5946208"/>
            <a:ext cx="1197636" cy="64633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Microsoft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SQL Server</a:t>
            </a: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pic>
        <p:nvPicPr>
          <p:cNvPr id="14" name="圖片 13" descr="web server by lyte - Web Serve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69171" y="823297"/>
            <a:ext cx="1022655" cy="1224736"/>
          </a:xfrm>
          <a:prstGeom prst="rect">
            <a:avLst/>
          </a:prstGeom>
        </p:spPr>
      </p:pic>
      <p:pic>
        <p:nvPicPr>
          <p:cNvPr id="15" name="圖片 14" descr="web server by lyte - Web Serve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03550" y="823297"/>
            <a:ext cx="1022655" cy="1224736"/>
          </a:xfrm>
          <a:prstGeom prst="rect">
            <a:avLst/>
          </a:prstGeom>
        </p:spPr>
      </p:pic>
      <p:pic>
        <p:nvPicPr>
          <p:cNvPr id="17" name="圖片 16" descr="web server by lyte - Web Serve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92705" y="4730288"/>
            <a:ext cx="1022655" cy="1224736"/>
          </a:xfrm>
          <a:prstGeom prst="rect">
            <a:avLst/>
          </a:prstGeom>
        </p:spPr>
      </p:pic>
      <p:pic>
        <p:nvPicPr>
          <p:cNvPr id="19" name="圖片 18" descr="web server by lyte - Web Serve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24390" y="2258801"/>
            <a:ext cx="1022655" cy="1224736"/>
          </a:xfrm>
          <a:prstGeom prst="rect">
            <a:avLst/>
          </a:prstGeom>
        </p:spPr>
      </p:pic>
      <p:pic>
        <p:nvPicPr>
          <p:cNvPr id="20" name="圖片 19" descr="database server by lyte - Database Serve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40316" y="4733457"/>
            <a:ext cx="1040607" cy="1278779"/>
          </a:xfrm>
          <a:prstGeom prst="rect">
            <a:avLst/>
          </a:prstGeom>
        </p:spPr>
      </p:pic>
      <p:sp>
        <p:nvSpPr>
          <p:cNvPr id="21" name="文字方塊 20"/>
          <p:cNvSpPr txBox="1"/>
          <p:nvPr/>
        </p:nvSpPr>
        <p:spPr>
          <a:xfrm>
            <a:off x="8103550" y="5946207"/>
            <a:ext cx="115595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Job Server</a:t>
            </a: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22" name="文字方塊 21"/>
          <p:cNvSpPr txBox="1"/>
          <p:nvPr/>
        </p:nvSpPr>
        <p:spPr>
          <a:xfrm>
            <a:off x="6612398" y="3462165"/>
            <a:ext cx="130343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HCM Server</a:t>
            </a: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23" name="文字方塊 22"/>
          <p:cNvSpPr txBox="1"/>
          <p:nvPr/>
        </p:nvSpPr>
        <p:spPr>
          <a:xfrm>
            <a:off x="3322139" y="3462165"/>
            <a:ext cx="148701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Course Server</a:t>
            </a: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24" name="文字方塊 23"/>
          <p:cNvSpPr txBox="1"/>
          <p:nvPr/>
        </p:nvSpPr>
        <p:spPr>
          <a:xfrm>
            <a:off x="4116958" y="1577386"/>
            <a:ext cx="302800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Reverse Proxy + Load Balancer</a:t>
            </a:r>
          </a:p>
        </p:txBody>
      </p:sp>
      <p:cxnSp>
        <p:nvCxnSpPr>
          <p:cNvPr id="13" name="直線單箭頭接點 12"/>
          <p:cNvCxnSpPr/>
          <p:nvPr/>
        </p:nvCxnSpPr>
        <p:spPr>
          <a:xfrm>
            <a:off x="4502377" y="3802210"/>
            <a:ext cx="555075" cy="99638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肘形接點 25"/>
          <p:cNvCxnSpPr>
            <a:stCxn id="15" idx="3"/>
            <a:endCxn id="8" idx="3"/>
          </p:cNvCxnSpPr>
          <p:nvPr/>
        </p:nvCxnSpPr>
        <p:spPr>
          <a:xfrm flipH="1">
            <a:off x="8955630" y="1435665"/>
            <a:ext cx="170575" cy="1435504"/>
          </a:xfrm>
          <a:prstGeom prst="bentConnector3">
            <a:avLst>
              <a:gd name="adj1" fmla="val -134017"/>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肘形接點 27"/>
          <p:cNvCxnSpPr>
            <a:stCxn id="14" idx="1"/>
            <a:endCxn id="19" idx="1"/>
          </p:cNvCxnSpPr>
          <p:nvPr/>
        </p:nvCxnSpPr>
        <p:spPr>
          <a:xfrm rot="10800000" flipV="1">
            <a:off x="3724391" y="1435665"/>
            <a:ext cx="3344781" cy="1435504"/>
          </a:xfrm>
          <a:prstGeom prst="bentConnector3">
            <a:avLst>
              <a:gd name="adj1" fmla="val 106835"/>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線單箭頭接點 29"/>
          <p:cNvCxnSpPr/>
          <p:nvPr/>
        </p:nvCxnSpPr>
        <p:spPr>
          <a:xfrm flipH="1">
            <a:off x="5772311" y="3795620"/>
            <a:ext cx="955935" cy="98048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單箭頭接點 31"/>
          <p:cNvCxnSpPr/>
          <p:nvPr/>
        </p:nvCxnSpPr>
        <p:spPr>
          <a:xfrm flipH="1">
            <a:off x="7070816" y="3831497"/>
            <a:ext cx="122502" cy="92564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單箭頭接點 33"/>
          <p:cNvCxnSpPr/>
          <p:nvPr/>
        </p:nvCxnSpPr>
        <p:spPr>
          <a:xfrm>
            <a:off x="7672698" y="3831498"/>
            <a:ext cx="953164" cy="86479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文字方塊 8"/>
          <p:cNvSpPr txBox="1"/>
          <p:nvPr/>
        </p:nvSpPr>
        <p:spPr>
          <a:xfrm>
            <a:off x="1781909" y="4232031"/>
            <a:ext cx="2954655" cy="175432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第一階段</a:t>
            </a:r>
            <a:r>
              <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將 </a:t>
            </a:r>
            <a:r>
              <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a:t>
            </a:r>
            <a:r>
              <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上課</a:t>
            </a:r>
            <a:r>
              <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a:t>
            </a:r>
            <a:r>
              <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、教材儲存、</a:t>
            </a:r>
            <a:endPar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Web Job</a:t>
            </a:r>
            <a:r>
              <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 、負載平衡</a:t>
            </a:r>
            <a:r>
              <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 </a:t>
            </a:r>
            <a:r>
              <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等</a:t>
            </a:r>
            <a:endPar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明顯系統邊界的服務切割，</a:t>
            </a:r>
            <a:endPar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獨立成單獨運作的服務。</a:t>
            </a:r>
          </a:p>
        </p:txBody>
      </p:sp>
      <p:sp>
        <p:nvSpPr>
          <p:cNvPr id="10" name="文字方塊 9"/>
          <p:cNvSpPr txBox="1"/>
          <p:nvPr/>
        </p:nvSpPr>
        <p:spPr>
          <a:xfrm>
            <a:off x="9315360" y="2594951"/>
            <a:ext cx="57682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FFFF00"/>
                </a:solidFill>
                <a:effectLst/>
                <a:uLnTx/>
                <a:uFillTx/>
                <a:latin typeface="Calibri" panose="020F0502020204030204"/>
                <a:ea typeface="新細明體" panose="02020500000000000000" pitchFamily="18" charset="-120"/>
                <a:cs typeface="+mn-cs"/>
              </a:rPr>
              <a:t>http</a:t>
            </a:r>
            <a:endParaRPr kumimoji="0" lang="zh-TW" altLang="en-US" sz="1800" b="0" i="0" u="none" strike="noStrike" kern="1200" cap="none" spc="0" normalizeH="0" baseline="0" noProof="0" dirty="0">
              <a:ln>
                <a:noFill/>
              </a:ln>
              <a:solidFill>
                <a:srgbClr val="FFFF00"/>
              </a:solidFill>
              <a:effectLst/>
              <a:uLnTx/>
              <a:uFillTx/>
              <a:latin typeface="Calibri" panose="020F0502020204030204"/>
              <a:ea typeface="新細明體" panose="02020500000000000000" pitchFamily="18" charset="-120"/>
              <a:cs typeface="+mn-cs"/>
            </a:endParaRPr>
          </a:p>
        </p:txBody>
      </p:sp>
      <p:sp>
        <p:nvSpPr>
          <p:cNvPr id="29" name="文字方塊 28"/>
          <p:cNvSpPr txBox="1"/>
          <p:nvPr/>
        </p:nvSpPr>
        <p:spPr>
          <a:xfrm>
            <a:off x="8168221" y="4097810"/>
            <a:ext cx="76495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err="1">
                <a:ln>
                  <a:noFill/>
                </a:ln>
                <a:solidFill>
                  <a:srgbClr val="FFFF00"/>
                </a:solidFill>
                <a:effectLst/>
                <a:uLnTx/>
                <a:uFillTx/>
                <a:latin typeface="Calibri" panose="020F0502020204030204"/>
                <a:ea typeface="新細明體" panose="02020500000000000000" pitchFamily="18" charset="-120"/>
                <a:cs typeface="+mn-cs"/>
              </a:rPr>
              <a:t>msmq</a:t>
            </a:r>
            <a:endParaRPr kumimoji="0" lang="zh-TW" altLang="en-US" sz="1800" b="0" i="0" u="none" strike="noStrike" kern="1200" cap="none" spc="0" normalizeH="0" baseline="0" noProof="0" dirty="0">
              <a:ln>
                <a:noFill/>
              </a:ln>
              <a:solidFill>
                <a:srgbClr val="FFFF00"/>
              </a:solidFill>
              <a:effectLst/>
              <a:uLnTx/>
              <a:uFillTx/>
              <a:latin typeface="Calibri" panose="020F0502020204030204"/>
              <a:ea typeface="新細明體" panose="02020500000000000000" pitchFamily="18" charset="-120"/>
              <a:cs typeface="+mn-cs"/>
            </a:endParaRPr>
          </a:p>
        </p:txBody>
      </p:sp>
      <p:sp>
        <p:nvSpPr>
          <p:cNvPr id="31" name="文字方塊 30"/>
          <p:cNvSpPr txBox="1"/>
          <p:nvPr/>
        </p:nvSpPr>
        <p:spPr>
          <a:xfrm>
            <a:off x="7069170" y="4167077"/>
            <a:ext cx="44916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err="1">
                <a:ln>
                  <a:noFill/>
                </a:ln>
                <a:solidFill>
                  <a:srgbClr val="FFFF00"/>
                </a:solidFill>
                <a:effectLst/>
                <a:uLnTx/>
                <a:uFillTx/>
                <a:latin typeface="Calibri" panose="020F0502020204030204"/>
                <a:ea typeface="新細明體" panose="02020500000000000000" pitchFamily="18" charset="-120"/>
                <a:cs typeface="+mn-cs"/>
              </a:rPr>
              <a:t>sql</a:t>
            </a:r>
            <a:endParaRPr kumimoji="0" lang="zh-TW" altLang="en-US" sz="1800" b="0" i="0" u="none" strike="noStrike" kern="1200" cap="none" spc="0" normalizeH="0" baseline="0" noProof="0" dirty="0">
              <a:ln>
                <a:noFill/>
              </a:ln>
              <a:solidFill>
                <a:srgbClr val="FFFF00"/>
              </a:solidFill>
              <a:effectLst/>
              <a:uLnTx/>
              <a:uFillTx/>
              <a:latin typeface="Calibri" panose="020F0502020204030204"/>
              <a:ea typeface="新細明體" panose="02020500000000000000" pitchFamily="18" charset="-120"/>
              <a:cs typeface="+mn-cs"/>
            </a:endParaRPr>
          </a:p>
        </p:txBody>
      </p:sp>
      <p:sp>
        <p:nvSpPr>
          <p:cNvPr id="33" name="文字方塊 32"/>
          <p:cNvSpPr txBox="1"/>
          <p:nvPr/>
        </p:nvSpPr>
        <p:spPr>
          <a:xfrm>
            <a:off x="5699724" y="4167077"/>
            <a:ext cx="91377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err="1">
                <a:ln>
                  <a:noFill/>
                </a:ln>
                <a:solidFill>
                  <a:srgbClr val="FFFF00"/>
                </a:solidFill>
                <a:effectLst/>
                <a:uLnTx/>
                <a:uFillTx/>
                <a:latin typeface="Calibri" panose="020F0502020204030204"/>
                <a:ea typeface="新細明體" panose="02020500000000000000" pitchFamily="18" charset="-120"/>
                <a:cs typeface="+mn-cs"/>
              </a:rPr>
              <a:t>svn+ssh</a:t>
            </a:r>
            <a:endParaRPr kumimoji="0" lang="zh-TW" altLang="en-US" sz="1800" b="0" i="0" u="none" strike="noStrike" kern="1200" cap="none" spc="0" normalizeH="0" baseline="0" noProof="0" dirty="0">
              <a:ln>
                <a:noFill/>
              </a:ln>
              <a:solidFill>
                <a:srgbClr val="FFFF00"/>
              </a:solidFill>
              <a:effectLst/>
              <a:uLnTx/>
              <a:uFillTx/>
              <a:latin typeface="Calibri" panose="020F0502020204030204"/>
              <a:ea typeface="新細明體" panose="02020500000000000000" pitchFamily="18" charset="-120"/>
              <a:cs typeface="+mn-cs"/>
            </a:endParaRPr>
          </a:p>
        </p:txBody>
      </p:sp>
      <p:sp>
        <p:nvSpPr>
          <p:cNvPr id="35" name="文字方塊 34"/>
          <p:cNvSpPr txBox="1"/>
          <p:nvPr/>
        </p:nvSpPr>
        <p:spPr>
          <a:xfrm>
            <a:off x="4161956" y="4167077"/>
            <a:ext cx="91377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err="1">
                <a:ln>
                  <a:noFill/>
                </a:ln>
                <a:solidFill>
                  <a:srgbClr val="FFFF00"/>
                </a:solidFill>
                <a:effectLst/>
                <a:uLnTx/>
                <a:uFillTx/>
                <a:latin typeface="Calibri" panose="020F0502020204030204"/>
                <a:ea typeface="新細明體" panose="02020500000000000000" pitchFamily="18" charset="-120"/>
                <a:cs typeface="+mn-cs"/>
              </a:rPr>
              <a:t>svn+ssh</a:t>
            </a:r>
            <a:endParaRPr kumimoji="0" lang="zh-TW" altLang="en-US" sz="1800" b="0" i="0" u="none" strike="noStrike" kern="1200" cap="none" spc="0" normalizeH="0" baseline="0" noProof="0" dirty="0">
              <a:ln>
                <a:noFill/>
              </a:ln>
              <a:solidFill>
                <a:srgbClr val="FFFF00"/>
              </a:solidFill>
              <a:effectLst/>
              <a:uLnTx/>
              <a:uFillTx/>
              <a:latin typeface="Calibri" panose="020F0502020204030204"/>
              <a:ea typeface="新細明體" panose="02020500000000000000" pitchFamily="18" charset="-120"/>
              <a:cs typeface="+mn-cs"/>
            </a:endParaRPr>
          </a:p>
        </p:txBody>
      </p:sp>
      <p:sp>
        <p:nvSpPr>
          <p:cNvPr id="36" name="文字方塊 35"/>
          <p:cNvSpPr txBox="1"/>
          <p:nvPr/>
        </p:nvSpPr>
        <p:spPr>
          <a:xfrm>
            <a:off x="2946440" y="2605098"/>
            <a:ext cx="57682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FFFF00"/>
                </a:solidFill>
                <a:effectLst/>
                <a:uLnTx/>
                <a:uFillTx/>
                <a:latin typeface="Calibri" panose="020F0502020204030204"/>
                <a:ea typeface="新細明體" panose="02020500000000000000" pitchFamily="18" charset="-120"/>
                <a:cs typeface="+mn-cs"/>
              </a:rPr>
              <a:t>http</a:t>
            </a:r>
            <a:endParaRPr kumimoji="0" lang="zh-TW" altLang="en-US" sz="1800" b="0" i="0" u="none" strike="noStrike" kern="1200" cap="none" spc="0" normalizeH="0" baseline="0" noProof="0" dirty="0">
              <a:ln>
                <a:noFill/>
              </a:ln>
              <a:solidFill>
                <a:srgbClr val="FFFF00"/>
              </a:solidFill>
              <a:effectLst/>
              <a:uLnTx/>
              <a:uFillTx/>
              <a:latin typeface="Calibri" panose="020F0502020204030204"/>
              <a:ea typeface="新細明體" panose="02020500000000000000" pitchFamily="18" charset="-120"/>
              <a:cs typeface="+mn-cs"/>
            </a:endParaRPr>
          </a:p>
        </p:txBody>
      </p:sp>
      <p:cxnSp>
        <p:nvCxnSpPr>
          <p:cNvPr id="37" name="直線單箭頭接點 36"/>
          <p:cNvCxnSpPr/>
          <p:nvPr/>
        </p:nvCxnSpPr>
        <p:spPr>
          <a:xfrm flipH="1">
            <a:off x="7468618" y="5109194"/>
            <a:ext cx="79008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文字方塊 37"/>
          <p:cNvSpPr txBox="1"/>
          <p:nvPr/>
        </p:nvSpPr>
        <p:spPr>
          <a:xfrm>
            <a:off x="7654387" y="4802269"/>
            <a:ext cx="44916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err="1">
                <a:ln>
                  <a:noFill/>
                </a:ln>
                <a:solidFill>
                  <a:srgbClr val="FFFF00"/>
                </a:solidFill>
                <a:effectLst/>
                <a:uLnTx/>
                <a:uFillTx/>
                <a:latin typeface="Calibri" panose="020F0502020204030204"/>
                <a:ea typeface="新細明體" panose="02020500000000000000" pitchFamily="18" charset="-120"/>
                <a:cs typeface="+mn-cs"/>
              </a:rPr>
              <a:t>sql</a:t>
            </a:r>
            <a:endParaRPr kumimoji="0" lang="zh-TW" altLang="en-US" sz="1800" b="0" i="0" u="none" strike="noStrike" kern="1200" cap="none" spc="0" normalizeH="0" baseline="0" noProof="0" dirty="0">
              <a:ln>
                <a:noFill/>
              </a:ln>
              <a:solidFill>
                <a:srgbClr val="FFFF00"/>
              </a:solidFill>
              <a:effectLst/>
              <a:uLnTx/>
              <a:uFillTx/>
              <a:latin typeface="Calibri" panose="020F0502020204030204"/>
              <a:ea typeface="新細明體" panose="02020500000000000000" pitchFamily="18" charset="-120"/>
              <a:cs typeface="+mn-cs"/>
            </a:endParaRPr>
          </a:p>
        </p:txBody>
      </p:sp>
      <p:cxnSp>
        <p:nvCxnSpPr>
          <p:cNvPr id="39" name="直線單箭頭接點 38"/>
          <p:cNvCxnSpPr>
            <a:stCxn id="6" idx="1"/>
            <a:endCxn id="19" idx="3"/>
          </p:cNvCxnSpPr>
          <p:nvPr/>
        </p:nvCxnSpPr>
        <p:spPr>
          <a:xfrm flipH="1">
            <a:off x="4747044" y="2871169"/>
            <a:ext cx="95854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文字方塊 39"/>
          <p:cNvSpPr txBox="1"/>
          <p:nvPr/>
        </p:nvSpPr>
        <p:spPr>
          <a:xfrm>
            <a:off x="4760603" y="2552496"/>
            <a:ext cx="91505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FFFF00"/>
                </a:solidFill>
                <a:effectLst/>
                <a:uLnTx/>
                <a:uFillTx/>
                <a:latin typeface="Calibri" panose="020F0502020204030204"/>
                <a:ea typeface="新細明體" panose="02020500000000000000" pitchFamily="18" charset="-120"/>
                <a:cs typeface="+mn-cs"/>
              </a:rPr>
              <a:t>http </a:t>
            </a:r>
            <a:r>
              <a:rPr kumimoji="0" lang="en-US" altLang="zh-TW" sz="1800" b="0" i="0" u="none" strike="noStrike" kern="1200" cap="none" spc="0" normalizeH="0" baseline="0" noProof="0" dirty="0" err="1">
                <a:ln>
                  <a:noFill/>
                </a:ln>
                <a:solidFill>
                  <a:srgbClr val="FFFF00"/>
                </a:solidFill>
                <a:effectLst/>
                <a:uLnTx/>
                <a:uFillTx/>
                <a:latin typeface="Calibri" panose="020F0502020204030204"/>
                <a:ea typeface="新細明體" panose="02020500000000000000" pitchFamily="18" charset="-120"/>
                <a:cs typeface="+mn-cs"/>
              </a:rPr>
              <a:t>api</a:t>
            </a:r>
            <a:endParaRPr kumimoji="0" lang="zh-TW" altLang="en-US" sz="1800" b="0" i="0" u="none" strike="noStrike" kern="1200" cap="none" spc="0" normalizeH="0" baseline="0" noProof="0" dirty="0">
              <a:ln>
                <a:noFill/>
              </a:ln>
              <a:solidFill>
                <a:srgbClr val="FFFF00"/>
              </a:solidFill>
              <a:effectLst/>
              <a:uLnTx/>
              <a:uFillTx/>
              <a:latin typeface="Calibri" panose="020F0502020204030204"/>
              <a:ea typeface="新細明體" panose="02020500000000000000" pitchFamily="18" charset="-120"/>
              <a:cs typeface="+mn-cs"/>
            </a:endParaRPr>
          </a:p>
        </p:txBody>
      </p:sp>
      <p:cxnSp>
        <p:nvCxnSpPr>
          <p:cNvPr id="41" name="直線單箭頭接點 40"/>
          <p:cNvCxnSpPr/>
          <p:nvPr/>
        </p:nvCxnSpPr>
        <p:spPr>
          <a:xfrm flipH="1" flipV="1">
            <a:off x="4747044" y="3277441"/>
            <a:ext cx="3525968" cy="156065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文字方塊 42"/>
          <p:cNvSpPr txBox="1"/>
          <p:nvPr/>
        </p:nvSpPr>
        <p:spPr>
          <a:xfrm>
            <a:off x="4984064" y="3455369"/>
            <a:ext cx="91505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FFFF00"/>
                </a:solidFill>
                <a:effectLst/>
                <a:uLnTx/>
                <a:uFillTx/>
                <a:latin typeface="Calibri" panose="020F0502020204030204"/>
                <a:ea typeface="新細明體" panose="02020500000000000000" pitchFamily="18" charset="-120"/>
                <a:cs typeface="+mn-cs"/>
              </a:rPr>
              <a:t>http </a:t>
            </a:r>
            <a:r>
              <a:rPr kumimoji="0" lang="en-US" altLang="zh-TW" sz="1800" b="0" i="0" u="none" strike="noStrike" kern="1200" cap="none" spc="0" normalizeH="0" baseline="0" noProof="0" dirty="0" err="1">
                <a:ln>
                  <a:noFill/>
                </a:ln>
                <a:solidFill>
                  <a:srgbClr val="FFFF00"/>
                </a:solidFill>
                <a:effectLst/>
                <a:uLnTx/>
                <a:uFillTx/>
                <a:latin typeface="Calibri" panose="020F0502020204030204"/>
                <a:ea typeface="新細明體" panose="02020500000000000000" pitchFamily="18" charset="-120"/>
                <a:cs typeface="+mn-cs"/>
              </a:rPr>
              <a:t>api</a:t>
            </a:r>
            <a:endParaRPr kumimoji="0" lang="zh-TW" altLang="en-US" sz="1800" b="0" i="0" u="none" strike="noStrike" kern="1200" cap="none" spc="0" normalizeH="0" baseline="0" noProof="0" dirty="0">
              <a:ln>
                <a:noFill/>
              </a:ln>
              <a:solidFill>
                <a:srgbClr val="FFFF00"/>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90363809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AGENDA (ALL)</a:t>
            </a:r>
            <a:endParaRPr lang="zh-TW" altLang="en-US" dirty="0"/>
          </a:p>
        </p:txBody>
      </p:sp>
      <p:sp>
        <p:nvSpPr>
          <p:cNvPr id="3" name="內容版面配置區 2"/>
          <p:cNvSpPr>
            <a:spLocks noGrp="1"/>
          </p:cNvSpPr>
          <p:nvPr>
            <p:ph idx="1"/>
          </p:nvPr>
        </p:nvSpPr>
        <p:spPr/>
        <p:txBody>
          <a:bodyPr>
            <a:normAutofit/>
          </a:bodyPr>
          <a:lstStyle/>
          <a:p>
            <a:pPr marL="457200" indent="-457200">
              <a:buFont typeface="+mj-lt"/>
              <a:buAutoNum type="arabicPeriod"/>
            </a:pPr>
            <a:r>
              <a:rPr lang="en-US" altLang="zh-TW" sz="4000" dirty="0" smtClean="0">
                <a:solidFill>
                  <a:schemeClr val="tx1"/>
                </a:solidFill>
              </a:rPr>
              <a:t>12/15:</a:t>
            </a:r>
            <a:r>
              <a:rPr lang="zh-TW" altLang="en-US" sz="4000" dirty="0" smtClean="0">
                <a:solidFill>
                  <a:schemeClr val="tx1"/>
                </a:solidFill>
              </a:rPr>
              <a:t> 微服務架構 概觀、相關技術</a:t>
            </a:r>
            <a:endParaRPr lang="en-US" altLang="zh-TW" sz="4000" dirty="0" smtClean="0">
              <a:solidFill>
                <a:schemeClr val="tx1"/>
              </a:solidFill>
            </a:endParaRPr>
          </a:p>
          <a:p>
            <a:pPr marL="457200" indent="-457200">
              <a:buFont typeface="+mj-lt"/>
              <a:buAutoNum type="arabicPeriod"/>
            </a:pPr>
            <a:r>
              <a:rPr lang="en-US" altLang="zh-TW" sz="4000" dirty="0" smtClean="0">
                <a:solidFill>
                  <a:srgbClr val="FF0000"/>
                </a:solidFill>
              </a:rPr>
              <a:t>12/29</a:t>
            </a:r>
            <a:r>
              <a:rPr lang="en-US" altLang="zh-TW" sz="4000" dirty="0">
                <a:solidFill>
                  <a:srgbClr val="FF0000"/>
                </a:solidFill>
              </a:rPr>
              <a:t>:</a:t>
            </a:r>
            <a:r>
              <a:rPr lang="zh-TW" altLang="en-US" sz="4000" dirty="0">
                <a:solidFill>
                  <a:srgbClr val="FF0000"/>
                </a:solidFill>
              </a:rPr>
              <a:t> 微服務 架構設計與實作</a:t>
            </a:r>
            <a:endParaRPr lang="en-US" altLang="zh-TW" sz="4000" dirty="0">
              <a:solidFill>
                <a:srgbClr val="FF0000"/>
              </a:solidFill>
            </a:endParaRPr>
          </a:p>
          <a:p>
            <a:pPr marL="457200" indent="-457200">
              <a:buFont typeface="+mj-lt"/>
              <a:buAutoNum type="arabicPeriod"/>
            </a:pPr>
            <a:r>
              <a:rPr lang="en-US" altLang="zh-TW" sz="4000" dirty="0" smtClean="0"/>
              <a:t>01/12:</a:t>
            </a:r>
            <a:r>
              <a:rPr lang="zh-TW" altLang="en-US" sz="4000" dirty="0" smtClean="0"/>
              <a:t> </a:t>
            </a:r>
            <a:r>
              <a:rPr lang="zh-TW" altLang="en-US" sz="4000" dirty="0"/>
              <a:t>微服務 架構設計與實</a:t>
            </a:r>
            <a:r>
              <a:rPr lang="zh-TW" altLang="en-US" sz="4000" dirty="0" smtClean="0"/>
              <a:t>作 </a:t>
            </a:r>
            <a:r>
              <a:rPr lang="en-US" altLang="zh-TW" sz="4000" dirty="0" smtClean="0"/>
              <a:t>(</a:t>
            </a:r>
            <a:r>
              <a:rPr lang="zh-TW" altLang="en-US" sz="4000" dirty="0" smtClean="0"/>
              <a:t>續</a:t>
            </a:r>
            <a:r>
              <a:rPr lang="en-US" altLang="zh-TW" sz="4000" dirty="0" smtClean="0"/>
              <a:t>)</a:t>
            </a:r>
            <a:endParaRPr lang="en-US" altLang="zh-TW" sz="4000" dirty="0"/>
          </a:p>
          <a:p>
            <a:pPr marL="457200" indent="-457200">
              <a:buFont typeface="+mj-lt"/>
              <a:buAutoNum type="arabicPeriod"/>
            </a:pPr>
            <a:r>
              <a:rPr lang="en-US" altLang="zh-TW" sz="4000" dirty="0" smtClean="0"/>
              <a:t>01/12:</a:t>
            </a:r>
            <a:r>
              <a:rPr lang="zh-TW" altLang="en-US" sz="4000" dirty="0" smtClean="0"/>
              <a:t> 如何佈署微服務架構的系統</a:t>
            </a:r>
            <a:r>
              <a:rPr lang="en-US" altLang="zh-TW" sz="4000" dirty="0" smtClean="0"/>
              <a:t>?</a:t>
            </a:r>
          </a:p>
          <a:p>
            <a:pPr marL="457200" indent="-457200">
              <a:buFont typeface="+mj-lt"/>
              <a:buAutoNum type="arabicPeriod"/>
            </a:pPr>
            <a:r>
              <a:rPr lang="en-US" altLang="zh-TW" sz="4000" dirty="0" smtClean="0"/>
              <a:t>01/19:</a:t>
            </a:r>
            <a:r>
              <a:rPr lang="zh-TW" altLang="en-US" sz="4000" dirty="0" smtClean="0"/>
              <a:t> 微服務完整案例實作 </a:t>
            </a:r>
            <a:r>
              <a:rPr lang="en-US" altLang="zh-TW" sz="4000" dirty="0" smtClean="0"/>
              <a:t>(POC )</a:t>
            </a:r>
            <a:endParaRPr lang="zh-TW" altLang="en-US" sz="4000" dirty="0"/>
          </a:p>
        </p:txBody>
      </p:sp>
    </p:spTree>
    <p:extLst>
      <p:ext uri="{BB962C8B-B14F-4D97-AF65-F5344CB8AC3E}">
        <p14:creationId xmlns:p14="http://schemas.microsoft.com/office/powerpoint/2010/main" val="53018925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p:cNvPicPr>
            <a:picLocks noChangeAspect="1"/>
          </p:cNvPicPr>
          <p:nvPr/>
        </p:nvPicPr>
        <p:blipFill>
          <a:blip r:embed="rId2"/>
          <a:stretch>
            <a:fillRect/>
          </a:stretch>
        </p:blipFill>
        <p:spPr>
          <a:xfrm>
            <a:off x="170354" y="1921201"/>
            <a:ext cx="11912252" cy="4393294"/>
          </a:xfrm>
          <a:prstGeom prst="rect">
            <a:avLst/>
          </a:prstGeom>
        </p:spPr>
      </p:pic>
      <p:sp>
        <p:nvSpPr>
          <p:cNvPr id="2" name="標題 1"/>
          <p:cNvSpPr>
            <a:spLocks noGrp="1"/>
          </p:cNvSpPr>
          <p:nvPr>
            <p:ph type="title"/>
          </p:nvPr>
        </p:nvSpPr>
        <p:spPr/>
        <p:txBody>
          <a:bodyPr/>
          <a:lstStyle/>
          <a:p>
            <a:r>
              <a:rPr lang="zh-TW" altLang="en-US" dirty="0" smtClean="0"/>
              <a:t>導讀</a:t>
            </a:r>
            <a:r>
              <a:rPr lang="en-US" altLang="zh-TW" dirty="0" smtClean="0"/>
              <a:t>: </a:t>
            </a:r>
            <a:r>
              <a:rPr lang="en-US" altLang="zh-TW" dirty="0"/>
              <a:t>Introduction to </a:t>
            </a:r>
            <a:r>
              <a:rPr lang="en-US" altLang="zh-TW" dirty="0" err="1" smtClean="0"/>
              <a:t>Microservices</a:t>
            </a:r>
            <a:endParaRPr lang="zh-TW" altLang="en-US" dirty="0"/>
          </a:p>
        </p:txBody>
      </p:sp>
      <p:sp>
        <p:nvSpPr>
          <p:cNvPr id="5" name="文字方塊 4"/>
          <p:cNvSpPr txBox="1"/>
          <p:nvPr/>
        </p:nvSpPr>
        <p:spPr>
          <a:xfrm>
            <a:off x="97536" y="6498336"/>
            <a:ext cx="16747405" cy="369332"/>
          </a:xfrm>
          <a:prstGeom prst="rect">
            <a:avLst/>
          </a:prstGeom>
          <a:noFill/>
        </p:spPr>
        <p:txBody>
          <a:bodyPr wrap="none" rtlCol="0">
            <a:spAutoFit/>
          </a:bodyPr>
          <a:lstStyle/>
          <a:p>
            <a:r>
              <a:rPr lang="en-US" altLang="zh-TW" dirty="0">
                <a:solidFill>
                  <a:schemeClr val="bg1"/>
                </a:solidFill>
              </a:rPr>
              <a:t>https://www.nginx.com/blog/introduction-to-microservices/?utm_source=service-discovery-in-a-microservices-architecture&amp;utm_medium=blog&amp;utm_campaign=Microservices</a:t>
            </a:r>
            <a:endParaRPr lang="zh-TW" altLang="en-US" dirty="0">
              <a:solidFill>
                <a:schemeClr val="bg1"/>
              </a:solidFill>
            </a:endParaRPr>
          </a:p>
        </p:txBody>
      </p:sp>
    </p:spTree>
    <p:extLst>
      <p:ext uri="{BB962C8B-B14F-4D97-AF65-F5344CB8AC3E}">
        <p14:creationId xmlns:p14="http://schemas.microsoft.com/office/powerpoint/2010/main" val="213562453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#2, Using API Gateway</a:t>
            </a:r>
            <a:endParaRPr lang="zh-TW" altLang="en-US" dirty="0"/>
          </a:p>
        </p:txBody>
      </p:sp>
      <p:pic>
        <p:nvPicPr>
          <p:cNvPr id="1026" name="Picture 2" descr="Indexed elements of Amazon's mobile app for Android, as they appear on a mobile phone scree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7280" y="1855025"/>
            <a:ext cx="9841865" cy="4597998"/>
          </a:xfrm>
          <a:prstGeom prst="rect">
            <a:avLst/>
          </a:prstGeom>
          <a:noFill/>
          <a:extLst>
            <a:ext uri="{909E8E84-426E-40DD-AFC4-6F175D3DCCD1}">
              <a14:hiddenFill xmlns:a14="http://schemas.microsoft.com/office/drawing/2010/main">
                <a:solidFill>
                  <a:srgbClr val="FFFFFF"/>
                </a:solidFill>
              </a14:hiddenFill>
            </a:ext>
          </a:extLst>
        </p:spPr>
      </p:pic>
      <p:sp>
        <p:nvSpPr>
          <p:cNvPr id="4" name="文字方塊 3"/>
          <p:cNvSpPr txBox="1"/>
          <p:nvPr/>
        </p:nvSpPr>
        <p:spPr>
          <a:xfrm>
            <a:off x="0" y="6386022"/>
            <a:ext cx="7269747" cy="369332"/>
          </a:xfrm>
          <a:prstGeom prst="rect">
            <a:avLst/>
          </a:prstGeom>
          <a:noFill/>
        </p:spPr>
        <p:txBody>
          <a:bodyPr wrap="none" rtlCol="0">
            <a:spAutoFit/>
          </a:bodyPr>
          <a:lstStyle/>
          <a:p>
            <a:r>
              <a:rPr lang="en-US" altLang="zh-TW" dirty="0">
                <a:solidFill>
                  <a:schemeClr val="bg1"/>
                </a:solidFill>
              </a:rPr>
              <a:t>https://www.nginx.com/blog/building-microservices-using-an-api-gateway</a:t>
            </a:r>
            <a:r>
              <a:rPr lang="en-US" altLang="zh-TW" dirty="0" smtClean="0">
                <a:solidFill>
                  <a:schemeClr val="bg1"/>
                </a:solidFill>
              </a:rPr>
              <a:t>/</a:t>
            </a:r>
            <a:endParaRPr lang="zh-TW" altLang="en-US" dirty="0">
              <a:solidFill>
                <a:schemeClr val="bg1"/>
              </a:solidFill>
            </a:endParaRPr>
          </a:p>
        </p:txBody>
      </p:sp>
    </p:spTree>
    <p:extLst>
      <p:ext uri="{BB962C8B-B14F-4D97-AF65-F5344CB8AC3E}">
        <p14:creationId xmlns:p14="http://schemas.microsoft.com/office/powerpoint/2010/main" val="202733303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Mobile client of ecommerce app needs a way to access the RESTful APIs of the 7 microservic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40080"/>
            <a:ext cx="5759552" cy="571195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An API gateway enables mobile clients of ecommerce app to access the RESTful APIs of its 7 microservice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59551" y="640080"/>
            <a:ext cx="5759551" cy="57119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400431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dirty="0"/>
              <a:t>Benefits and </a:t>
            </a:r>
            <a:r>
              <a:rPr lang="en-US" altLang="zh-TW" dirty="0" smtClean="0"/>
              <a:t>Drawbacks</a:t>
            </a:r>
            <a:endParaRPr lang="zh-TW" altLang="en-US" dirty="0"/>
          </a:p>
        </p:txBody>
      </p:sp>
      <p:sp>
        <p:nvSpPr>
          <p:cNvPr id="3" name="內容版面配置區 2"/>
          <p:cNvSpPr>
            <a:spLocks noGrp="1"/>
          </p:cNvSpPr>
          <p:nvPr>
            <p:ph idx="1"/>
          </p:nvPr>
        </p:nvSpPr>
        <p:spPr/>
        <p:txBody>
          <a:bodyPr>
            <a:normAutofit lnSpcReduction="10000"/>
          </a:bodyPr>
          <a:lstStyle/>
          <a:p>
            <a:pPr fontAlgn="base"/>
            <a:r>
              <a:rPr lang="en-US" altLang="zh-TW" dirty="0"/>
              <a:t>As you might expect, using an API Gateway has both benefits and drawbacks. A major benefit of using an API Gateway is that </a:t>
            </a:r>
            <a:r>
              <a:rPr lang="en-US" altLang="zh-TW" b="1" dirty="0">
                <a:solidFill>
                  <a:srgbClr val="FF0000"/>
                </a:solidFill>
              </a:rPr>
              <a:t>it encapsulates the internal structure of the application</a:t>
            </a:r>
            <a:r>
              <a:rPr lang="en-US" altLang="zh-TW" dirty="0"/>
              <a:t>. Rather than having to invoke specific services, clients simply talk to the gateway. The API Gateway provides each kind of client with a specific API. This reduces the number of round trips between the client and application. It also simplifies the client code.</a:t>
            </a:r>
          </a:p>
          <a:p>
            <a:pPr fontAlgn="base"/>
            <a:r>
              <a:rPr lang="en-US" altLang="zh-TW" dirty="0"/>
              <a:t>The API Gateway also has some drawbacks. </a:t>
            </a:r>
            <a:r>
              <a:rPr lang="en-US" altLang="zh-TW" b="1" dirty="0">
                <a:solidFill>
                  <a:srgbClr val="FF0000"/>
                </a:solidFill>
              </a:rPr>
              <a:t>It is yet another highly available component that must be developed, deployed, and managed</a:t>
            </a:r>
            <a:r>
              <a:rPr lang="en-US" altLang="zh-TW" dirty="0"/>
              <a:t>. There is also a risk that the API Gateway becomes a development bottleneck. Developers must update the API Gateway in order to expose each </a:t>
            </a:r>
            <a:r>
              <a:rPr lang="en-US" altLang="zh-TW" dirty="0" err="1"/>
              <a:t>microservice’s</a:t>
            </a:r>
            <a:r>
              <a:rPr lang="en-US" altLang="zh-TW" dirty="0"/>
              <a:t> endpoints. It is important that the process for updating the API Gateway be as lightweight as possible. Otherwise, developers will be forced to wait in line in order to update the gateway. Despite these drawbacks, however, for most real‑world applications it makes sense to use an API Gateway</a:t>
            </a:r>
            <a:r>
              <a:rPr lang="en-US" altLang="zh-TW" dirty="0" smtClean="0"/>
              <a:t>.</a:t>
            </a:r>
            <a:endParaRPr lang="en-US" altLang="zh-TW" dirty="0"/>
          </a:p>
        </p:txBody>
      </p:sp>
    </p:spTree>
    <p:extLst>
      <p:ext uri="{BB962C8B-B14F-4D97-AF65-F5344CB8AC3E}">
        <p14:creationId xmlns:p14="http://schemas.microsoft.com/office/powerpoint/2010/main" val="406205396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Implementing an API </a:t>
            </a:r>
            <a:r>
              <a:rPr lang="en-US" altLang="zh-TW" dirty="0" smtClean="0"/>
              <a:t>Gateway</a:t>
            </a:r>
            <a:endParaRPr lang="zh-TW" altLang="en-US" dirty="0"/>
          </a:p>
        </p:txBody>
      </p:sp>
      <p:sp>
        <p:nvSpPr>
          <p:cNvPr id="3" name="內容版面配置區 2"/>
          <p:cNvSpPr>
            <a:spLocks noGrp="1"/>
          </p:cNvSpPr>
          <p:nvPr>
            <p:ph idx="1"/>
          </p:nvPr>
        </p:nvSpPr>
        <p:spPr/>
        <p:txBody>
          <a:bodyPr>
            <a:normAutofit lnSpcReduction="10000"/>
          </a:bodyPr>
          <a:lstStyle/>
          <a:p>
            <a:pPr marL="457200" indent="-457200">
              <a:buFont typeface="+mj-lt"/>
              <a:buAutoNum type="arabicPeriod"/>
            </a:pPr>
            <a:endParaRPr lang="en-US" altLang="zh-TW" sz="2800" dirty="0" smtClean="0"/>
          </a:p>
          <a:p>
            <a:pPr marL="457200" indent="-457200">
              <a:buFont typeface="+mj-lt"/>
              <a:buAutoNum type="arabicPeriod"/>
            </a:pPr>
            <a:r>
              <a:rPr lang="en-US" altLang="zh-TW" sz="2800" dirty="0" smtClean="0"/>
              <a:t>Performance </a:t>
            </a:r>
            <a:r>
              <a:rPr lang="en-US" altLang="zh-TW" sz="2800" dirty="0"/>
              <a:t>and </a:t>
            </a:r>
            <a:r>
              <a:rPr lang="en-US" altLang="zh-TW" sz="2800" dirty="0" smtClean="0"/>
              <a:t>Scalability</a:t>
            </a:r>
          </a:p>
          <a:p>
            <a:pPr marL="457200" indent="-457200">
              <a:buFont typeface="+mj-lt"/>
              <a:buAutoNum type="arabicPeriod"/>
            </a:pPr>
            <a:r>
              <a:rPr lang="en-US" altLang="zh-TW" sz="2800" dirty="0" smtClean="0"/>
              <a:t>Using </a:t>
            </a:r>
            <a:r>
              <a:rPr lang="en-US" altLang="zh-TW" sz="2800" dirty="0"/>
              <a:t>a Reactive Programming </a:t>
            </a:r>
            <a:r>
              <a:rPr lang="en-US" altLang="zh-TW" sz="2800" dirty="0" smtClean="0"/>
              <a:t>Model</a:t>
            </a:r>
          </a:p>
          <a:p>
            <a:pPr marL="749808" lvl="1" indent="-457200">
              <a:buFont typeface="+mj-lt"/>
              <a:buAutoNum type="arabicPeriod"/>
            </a:pPr>
            <a:r>
              <a:rPr lang="en-US" altLang="zh-TW" sz="2600" dirty="0" smtClean="0"/>
              <a:t>Routing</a:t>
            </a:r>
          </a:p>
          <a:p>
            <a:pPr marL="749808" lvl="1" indent="-457200">
              <a:buFont typeface="+mj-lt"/>
              <a:buAutoNum type="arabicPeriod"/>
            </a:pPr>
            <a:r>
              <a:rPr lang="en-US" altLang="zh-TW" sz="2600" dirty="0" smtClean="0"/>
              <a:t>Aggregating</a:t>
            </a:r>
          </a:p>
          <a:p>
            <a:pPr marL="749808" lvl="1" indent="-457200">
              <a:buFont typeface="+mj-lt"/>
              <a:buAutoNum type="arabicPeriod"/>
            </a:pPr>
            <a:r>
              <a:rPr lang="en-US" altLang="zh-TW" sz="2600" dirty="0" smtClean="0"/>
              <a:t>Validate request by calling authentication service</a:t>
            </a:r>
          </a:p>
          <a:p>
            <a:pPr marL="457200" indent="-457200">
              <a:buFont typeface="+mj-lt"/>
              <a:buAutoNum type="arabicPeriod"/>
            </a:pPr>
            <a:r>
              <a:rPr lang="en-US" altLang="zh-TW" sz="2800" dirty="0" smtClean="0"/>
              <a:t>Service Discovery</a:t>
            </a:r>
          </a:p>
          <a:p>
            <a:pPr marL="457200" indent="-457200">
              <a:buFont typeface="+mj-lt"/>
              <a:buAutoNum type="arabicPeriod"/>
            </a:pPr>
            <a:r>
              <a:rPr lang="en-US" altLang="zh-TW" sz="2800" dirty="0" smtClean="0"/>
              <a:t>Handling Partial Failures</a:t>
            </a:r>
            <a:endParaRPr lang="en-US" altLang="zh-TW" sz="2800" dirty="0"/>
          </a:p>
          <a:p>
            <a:pPr marL="457200" indent="-457200">
              <a:buFont typeface="+mj-lt"/>
              <a:buAutoNum type="arabicPeriod"/>
            </a:pPr>
            <a:endParaRPr lang="zh-TW" altLang="en-US" sz="2800" dirty="0"/>
          </a:p>
        </p:txBody>
      </p:sp>
    </p:spTree>
    <p:extLst>
      <p:ext uri="{BB962C8B-B14F-4D97-AF65-F5344CB8AC3E}">
        <p14:creationId xmlns:p14="http://schemas.microsoft.com/office/powerpoint/2010/main" val="49395099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#4, Service Discovery</a:t>
            </a:r>
            <a:endParaRPr lang="zh-TW" altLang="en-US" dirty="0"/>
          </a:p>
        </p:txBody>
      </p:sp>
      <p:sp>
        <p:nvSpPr>
          <p:cNvPr id="3" name="文字方塊 2"/>
          <p:cNvSpPr txBox="1"/>
          <p:nvPr/>
        </p:nvSpPr>
        <p:spPr>
          <a:xfrm>
            <a:off x="182880" y="6486144"/>
            <a:ext cx="16742981" cy="369332"/>
          </a:xfrm>
          <a:prstGeom prst="rect">
            <a:avLst/>
          </a:prstGeom>
          <a:noFill/>
        </p:spPr>
        <p:txBody>
          <a:bodyPr wrap="none" rtlCol="0">
            <a:spAutoFit/>
          </a:bodyPr>
          <a:lstStyle/>
          <a:p>
            <a:r>
              <a:rPr lang="en-US" altLang="zh-TW" dirty="0">
                <a:solidFill>
                  <a:schemeClr val="bg1"/>
                </a:solidFill>
              </a:rPr>
              <a:t>https://www.nginx.com/blog/service-discovery-in-a-microservices-architecture/?utm_source=introduction-to-microservices&amp;utm_medium=blog&amp;utm_campaign=Microservices</a:t>
            </a:r>
            <a:endParaRPr lang="zh-TW" altLang="en-US" dirty="0">
              <a:solidFill>
                <a:schemeClr val="bg1"/>
              </a:solidFill>
            </a:endParaRPr>
          </a:p>
        </p:txBody>
      </p:sp>
      <p:pic>
        <p:nvPicPr>
          <p:cNvPr id="4" name="圖片 3"/>
          <p:cNvPicPr>
            <a:picLocks noChangeAspect="1"/>
          </p:cNvPicPr>
          <p:nvPr/>
        </p:nvPicPr>
        <p:blipFill>
          <a:blip r:embed="rId2"/>
          <a:stretch>
            <a:fillRect/>
          </a:stretch>
        </p:blipFill>
        <p:spPr>
          <a:xfrm>
            <a:off x="1001123" y="2605496"/>
            <a:ext cx="10250714" cy="3012512"/>
          </a:xfrm>
          <a:prstGeom prst="rect">
            <a:avLst/>
          </a:prstGeom>
        </p:spPr>
      </p:pic>
    </p:spTree>
    <p:extLst>
      <p:ext uri="{BB962C8B-B14F-4D97-AF65-F5344CB8AC3E}">
        <p14:creationId xmlns:p14="http://schemas.microsoft.com/office/powerpoint/2010/main" val="374823142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Service discovery is difficult in a modern, cloud-based microservices application because the set of instances, and their IP addresses, are subject to constant chan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4840" y="487680"/>
            <a:ext cx="5660825" cy="577138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With client-side service discovery, the client determines the network locations of available service instances and load balances requests across the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66881" y="798576"/>
            <a:ext cx="5633890" cy="5320284"/>
          </a:xfrm>
          <a:prstGeom prst="rect">
            <a:avLst/>
          </a:prstGeom>
          <a:noFill/>
          <a:extLst>
            <a:ext uri="{909E8E84-426E-40DD-AFC4-6F175D3DCCD1}">
              <a14:hiddenFill xmlns:a14="http://schemas.microsoft.com/office/drawing/2010/main">
                <a:solidFill>
                  <a:srgbClr val="FFFFFF"/>
                </a:solidFill>
              </a14:hiddenFill>
            </a:ext>
          </a:extLst>
        </p:spPr>
      </p:pic>
      <p:sp>
        <p:nvSpPr>
          <p:cNvPr id="5" name="文字方塊 4"/>
          <p:cNvSpPr txBox="1"/>
          <p:nvPr/>
        </p:nvSpPr>
        <p:spPr>
          <a:xfrm>
            <a:off x="6388608" y="609600"/>
            <a:ext cx="3293146" cy="369332"/>
          </a:xfrm>
          <a:prstGeom prst="rect">
            <a:avLst/>
          </a:prstGeom>
          <a:noFill/>
        </p:spPr>
        <p:txBody>
          <a:bodyPr wrap="none" rtlCol="0">
            <a:spAutoFit/>
          </a:bodyPr>
          <a:lstStyle/>
          <a:p>
            <a:r>
              <a:rPr lang="en-US" altLang="zh-TW" dirty="0" smtClean="0"/>
              <a:t>The Client-Side Discovery Pattern</a:t>
            </a:r>
            <a:endParaRPr lang="zh-TW" altLang="en-US" dirty="0"/>
          </a:p>
        </p:txBody>
      </p:sp>
    </p:spTree>
    <p:extLst>
      <p:ext uri="{BB962C8B-B14F-4D97-AF65-F5344CB8AC3E}">
        <p14:creationId xmlns:p14="http://schemas.microsoft.com/office/powerpoint/2010/main" val="393964769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With the server-side service discovery, the load balancer queries a service registry about service locations; clients interact only with the load balanc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3023" y="326938"/>
            <a:ext cx="9753600" cy="6010275"/>
          </a:xfrm>
          <a:prstGeom prst="rect">
            <a:avLst/>
          </a:prstGeom>
          <a:noFill/>
          <a:extLst>
            <a:ext uri="{909E8E84-426E-40DD-AFC4-6F175D3DCCD1}">
              <a14:hiddenFill xmlns:a14="http://schemas.microsoft.com/office/drawing/2010/main">
                <a:solidFill>
                  <a:srgbClr val="FFFFFF"/>
                </a:solidFill>
              </a14:hiddenFill>
            </a:ext>
          </a:extLst>
        </p:spPr>
      </p:pic>
      <p:sp>
        <p:nvSpPr>
          <p:cNvPr id="3" name="文字方塊 2"/>
          <p:cNvSpPr txBox="1"/>
          <p:nvPr/>
        </p:nvSpPr>
        <p:spPr>
          <a:xfrm>
            <a:off x="901874" y="801666"/>
            <a:ext cx="3352841" cy="369332"/>
          </a:xfrm>
          <a:prstGeom prst="rect">
            <a:avLst/>
          </a:prstGeom>
          <a:noFill/>
        </p:spPr>
        <p:txBody>
          <a:bodyPr wrap="none" rtlCol="0">
            <a:spAutoFit/>
          </a:bodyPr>
          <a:lstStyle/>
          <a:p>
            <a:r>
              <a:rPr lang="en-US" altLang="zh-TW" dirty="0" smtClean="0"/>
              <a:t>The Server-Side Discovery Pattern</a:t>
            </a:r>
            <a:endParaRPr lang="zh-TW" altLang="en-US" dirty="0"/>
          </a:p>
        </p:txBody>
      </p:sp>
    </p:spTree>
    <p:extLst>
      <p:ext uri="{BB962C8B-B14F-4D97-AF65-F5344CB8AC3E}">
        <p14:creationId xmlns:p14="http://schemas.microsoft.com/office/powerpoint/2010/main" val="240811491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8" name="Picture 4" descr="With the third-party registration pattern for service discovery, a separate service registrar registers and deregisters service instances with the service registr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00347" y="1143512"/>
            <a:ext cx="8309755" cy="4812192"/>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descr="With the self-registration pattern for service discovery, a service instance registers and deregisters itself with the service registr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8224" y="1143512"/>
            <a:ext cx="5766816" cy="5029069"/>
          </a:xfrm>
          <a:prstGeom prst="rect">
            <a:avLst/>
          </a:prstGeom>
          <a:noFill/>
          <a:extLst>
            <a:ext uri="{909E8E84-426E-40DD-AFC4-6F175D3DCCD1}">
              <a14:hiddenFill xmlns:a14="http://schemas.microsoft.com/office/drawing/2010/main">
                <a:solidFill>
                  <a:srgbClr val="FFFFFF"/>
                </a:solidFill>
              </a14:hiddenFill>
            </a:ext>
          </a:extLst>
        </p:spPr>
      </p:pic>
      <p:sp>
        <p:nvSpPr>
          <p:cNvPr id="2" name="文字方塊 1"/>
          <p:cNvSpPr txBox="1"/>
          <p:nvPr/>
        </p:nvSpPr>
        <p:spPr>
          <a:xfrm>
            <a:off x="5774499" y="939452"/>
            <a:ext cx="3542252" cy="369332"/>
          </a:xfrm>
          <a:prstGeom prst="rect">
            <a:avLst/>
          </a:prstGeom>
          <a:noFill/>
        </p:spPr>
        <p:txBody>
          <a:bodyPr wrap="none" rtlCol="0">
            <a:spAutoFit/>
          </a:bodyPr>
          <a:lstStyle/>
          <a:p>
            <a:r>
              <a:rPr lang="en-US" altLang="zh-TW" dirty="0" smtClean="0"/>
              <a:t>The Third-Party Registration Pattern</a:t>
            </a:r>
            <a:endParaRPr lang="zh-TW" altLang="en-US" dirty="0"/>
          </a:p>
        </p:txBody>
      </p:sp>
      <p:sp>
        <p:nvSpPr>
          <p:cNvPr id="5" name="文字方塊 4"/>
          <p:cNvSpPr txBox="1"/>
          <p:nvPr/>
        </p:nvSpPr>
        <p:spPr>
          <a:xfrm>
            <a:off x="323168" y="939452"/>
            <a:ext cx="2862643" cy="369332"/>
          </a:xfrm>
          <a:prstGeom prst="rect">
            <a:avLst/>
          </a:prstGeom>
          <a:noFill/>
        </p:spPr>
        <p:txBody>
          <a:bodyPr wrap="none" rtlCol="0">
            <a:spAutoFit/>
          </a:bodyPr>
          <a:lstStyle/>
          <a:p>
            <a:r>
              <a:rPr lang="en-US" altLang="zh-TW" dirty="0" smtClean="0"/>
              <a:t>The Self-Registration Pattern</a:t>
            </a:r>
            <a:endParaRPr lang="zh-TW" altLang="en-US" dirty="0"/>
          </a:p>
        </p:txBody>
      </p:sp>
    </p:spTree>
    <p:extLst>
      <p:ext uri="{BB962C8B-B14F-4D97-AF65-F5344CB8AC3E}">
        <p14:creationId xmlns:p14="http://schemas.microsoft.com/office/powerpoint/2010/main" val="181085779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#5, Event-Driven</a:t>
            </a:r>
            <a:endParaRPr lang="zh-TW" altLang="en-US" dirty="0"/>
          </a:p>
        </p:txBody>
      </p:sp>
      <p:pic>
        <p:nvPicPr>
          <p:cNvPr id="8194" name="Picture 2" descr="Each service in a microservices architecture maintains a private database tab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7892" y="1737360"/>
            <a:ext cx="7837175" cy="4524663"/>
          </a:xfrm>
          <a:prstGeom prst="rect">
            <a:avLst/>
          </a:prstGeom>
          <a:noFill/>
          <a:extLst>
            <a:ext uri="{909E8E84-426E-40DD-AFC4-6F175D3DCCD1}">
              <a14:hiddenFill xmlns:a14="http://schemas.microsoft.com/office/drawing/2010/main">
                <a:solidFill>
                  <a:srgbClr val="FFFFFF"/>
                </a:solidFill>
              </a14:hiddenFill>
            </a:ext>
          </a:extLst>
        </p:spPr>
      </p:pic>
      <p:sp>
        <p:nvSpPr>
          <p:cNvPr id="3" name="文字方塊 2"/>
          <p:cNvSpPr txBox="1"/>
          <p:nvPr/>
        </p:nvSpPr>
        <p:spPr>
          <a:xfrm>
            <a:off x="170688" y="6486144"/>
            <a:ext cx="7435690" cy="369332"/>
          </a:xfrm>
          <a:prstGeom prst="rect">
            <a:avLst/>
          </a:prstGeom>
          <a:noFill/>
        </p:spPr>
        <p:txBody>
          <a:bodyPr wrap="none" rtlCol="0">
            <a:spAutoFit/>
          </a:bodyPr>
          <a:lstStyle/>
          <a:p>
            <a:r>
              <a:rPr lang="en-US" altLang="zh-TW" dirty="0">
                <a:solidFill>
                  <a:schemeClr val="bg1"/>
                </a:solidFill>
              </a:rPr>
              <a:t>https://www.nginx.com/blog/event-driven-data-management-microservices/</a:t>
            </a:r>
            <a:endParaRPr lang="zh-TW" altLang="en-US" dirty="0">
              <a:solidFill>
                <a:schemeClr val="bg1"/>
              </a:solidFill>
            </a:endParaRPr>
          </a:p>
        </p:txBody>
      </p:sp>
    </p:spTree>
    <p:extLst>
      <p:ext uri="{BB962C8B-B14F-4D97-AF65-F5344CB8AC3E}">
        <p14:creationId xmlns:p14="http://schemas.microsoft.com/office/powerpoint/2010/main" val="177494347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AGENDA (12/29)</a:t>
            </a:r>
            <a:endParaRPr lang="zh-TW" altLang="en-US" dirty="0"/>
          </a:p>
        </p:txBody>
      </p:sp>
      <p:sp>
        <p:nvSpPr>
          <p:cNvPr id="3" name="內容版面配置區 2"/>
          <p:cNvSpPr>
            <a:spLocks noGrp="1"/>
          </p:cNvSpPr>
          <p:nvPr>
            <p:ph idx="1"/>
          </p:nvPr>
        </p:nvSpPr>
        <p:spPr/>
        <p:txBody>
          <a:bodyPr>
            <a:normAutofit/>
          </a:bodyPr>
          <a:lstStyle/>
          <a:p>
            <a:pPr marL="514350" indent="-514350">
              <a:buFont typeface="+mj-lt"/>
              <a:buAutoNum type="arabicPeriod"/>
            </a:pPr>
            <a:r>
              <a:rPr lang="zh-TW" altLang="en-US" sz="2800" dirty="0" smtClean="0"/>
              <a:t>微服務架構 </a:t>
            </a:r>
            <a:r>
              <a:rPr lang="en-US" altLang="zh-TW" sz="2800" dirty="0" smtClean="0"/>
              <a:t>Overview (</a:t>
            </a:r>
            <a:r>
              <a:rPr lang="zh-TW" altLang="en-US" sz="2800" dirty="0" smtClean="0"/>
              <a:t>續</a:t>
            </a:r>
            <a:r>
              <a:rPr lang="en-US" altLang="zh-TW" sz="2800" dirty="0" smtClean="0"/>
              <a:t>)</a:t>
            </a:r>
            <a:r>
              <a:rPr lang="zh-TW" altLang="en-US" sz="2800" dirty="0" smtClean="0"/>
              <a:t> </a:t>
            </a:r>
            <a:r>
              <a:rPr lang="en-US" altLang="zh-TW" sz="2800" dirty="0" smtClean="0"/>
              <a:t>+ 12/15 Q&amp;A</a:t>
            </a:r>
          </a:p>
          <a:p>
            <a:pPr marL="514350" indent="-514350">
              <a:buFont typeface="+mj-lt"/>
              <a:buAutoNum type="arabicPeriod"/>
            </a:pPr>
            <a:r>
              <a:rPr lang="en-US" altLang="zh-TW" sz="2800" dirty="0" smtClean="0"/>
              <a:t>(</a:t>
            </a:r>
            <a:r>
              <a:rPr lang="zh-TW" altLang="en-US" sz="2800" dirty="0" smtClean="0"/>
              <a:t>微</a:t>
            </a:r>
            <a:r>
              <a:rPr lang="en-US" altLang="zh-TW" sz="2800" dirty="0" smtClean="0"/>
              <a:t>)</a:t>
            </a:r>
            <a:r>
              <a:rPr lang="zh-TW" altLang="en-US" sz="2800" dirty="0" smtClean="0"/>
              <a:t>服務之間的溝通機制 </a:t>
            </a:r>
            <a:r>
              <a:rPr lang="en-US" altLang="zh-TW" sz="2800" dirty="0" smtClean="0"/>
              <a:t>- API</a:t>
            </a:r>
            <a:endParaRPr lang="en-US" altLang="zh-TW" sz="2600" dirty="0" smtClean="0"/>
          </a:p>
          <a:p>
            <a:pPr marL="514350" indent="-514350">
              <a:buFont typeface="+mj-lt"/>
              <a:buAutoNum type="arabicPeriod"/>
            </a:pPr>
            <a:r>
              <a:rPr lang="en-US" altLang="zh-TW" sz="2800" dirty="0"/>
              <a:t>(</a:t>
            </a:r>
            <a:r>
              <a:rPr lang="zh-TW" altLang="en-US" sz="2800" dirty="0"/>
              <a:t>微</a:t>
            </a:r>
            <a:r>
              <a:rPr lang="en-US" altLang="zh-TW" sz="2800" dirty="0"/>
              <a:t>)</a:t>
            </a:r>
            <a:r>
              <a:rPr lang="zh-TW" altLang="en-US" sz="2800" dirty="0"/>
              <a:t>服務之間的安全</a:t>
            </a:r>
            <a:r>
              <a:rPr lang="zh-TW" altLang="en-US" sz="2800" dirty="0" smtClean="0"/>
              <a:t>機制 </a:t>
            </a:r>
            <a:r>
              <a:rPr lang="en-US" altLang="zh-TW" sz="2800" dirty="0" smtClean="0"/>
              <a:t>- Token</a:t>
            </a:r>
            <a:endParaRPr lang="en-US" altLang="zh-TW" sz="2800" dirty="0"/>
          </a:p>
          <a:p>
            <a:pPr marL="514350" indent="-514350">
              <a:buFont typeface="+mj-lt"/>
              <a:buAutoNum type="arabicPeriod"/>
            </a:pPr>
            <a:r>
              <a:rPr lang="zh-TW" altLang="en-US" sz="2800" dirty="0" smtClean="0"/>
              <a:t>小結</a:t>
            </a:r>
            <a:endParaRPr lang="en-US" altLang="zh-TW" sz="2800" dirty="0"/>
          </a:p>
          <a:p>
            <a:pPr marL="514350" indent="-514350">
              <a:buFont typeface="+mj-lt"/>
              <a:buAutoNum type="arabicPeriod"/>
            </a:pPr>
            <a:endParaRPr lang="zh-TW" altLang="en-US" sz="2800" dirty="0"/>
          </a:p>
        </p:txBody>
      </p:sp>
    </p:spTree>
    <p:extLst>
      <p:ext uri="{BB962C8B-B14F-4D97-AF65-F5344CB8AC3E}">
        <p14:creationId xmlns:p14="http://schemas.microsoft.com/office/powerpoint/2010/main" val="63375038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In step 1 of a credit check in a microservices architecture, the Order Service publishes an 'Order Created' even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836" y="395488"/>
            <a:ext cx="8822639" cy="6028803"/>
          </a:xfrm>
          <a:prstGeom prst="rect">
            <a:avLst/>
          </a:prstGeom>
          <a:noFill/>
          <a:extLst>
            <a:ext uri="{909E8E84-426E-40DD-AFC4-6F175D3DCCD1}">
              <a14:hiddenFill xmlns:a14="http://schemas.microsoft.com/office/drawing/2010/main">
                <a:solidFill>
                  <a:srgbClr val="FFFFFF"/>
                </a:solidFill>
              </a14:hiddenFill>
            </a:ext>
          </a:extLst>
        </p:spPr>
      </p:pic>
      <p:sp>
        <p:nvSpPr>
          <p:cNvPr id="2" name="文字方塊 1"/>
          <p:cNvSpPr txBox="1"/>
          <p:nvPr/>
        </p:nvSpPr>
        <p:spPr>
          <a:xfrm>
            <a:off x="1524836" y="210822"/>
            <a:ext cx="8737969" cy="369332"/>
          </a:xfrm>
          <a:prstGeom prst="rect">
            <a:avLst/>
          </a:prstGeom>
          <a:noFill/>
        </p:spPr>
        <p:txBody>
          <a:bodyPr wrap="none" rtlCol="0">
            <a:spAutoFit/>
          </a:bodyPr>
          <a:lstStyle/>
          <a:p>
            <a:r>
              <a:rPr lang="en-US" altLang="zh-TW" dirty="0"/>
              <a:t>The Order Service creates an Order with status NEW and publishes an Order Created event.</a:t>
            </a:r>
            <a:endParaRPr lang="zh-TW" altLang="en-US" dirty="0"/>
          </a:p>
        </p:txBody>
      </p:sp>
    </p:spTree>
    <p:extLst>
      <p:ext uri="{BB962C8B-B14F-4D97-AF65-F5344CB8AC3E}">
        <p14:creationId xmlns:p14="http://schemas.microsoft.com/office/powerpoint/2010/main" val="407332239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In a microservices architecture, the second step in a credit check is for the Customer Service to generate a 'Credit Reserved' even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3398" y="1253455"/>
            <a:ext cx="8674458" cy="5106364"/>
          </a:xfrm>
          <a:prstGeom prst="rect">
            <a:avLst/>
          </a:prstGeom>
          <a:noFill/>
          <a:extLst>
            <a:ext uri="{909E8E84-426E-40DD-AFC4-6F175D3DCCD1}">
              <a14:hiddenFill xmlns:a14="http://schemas.microsoft.com/office/drawing/2010/main">
                <a:solidFill>
                  <a:srgbClr val="FFFFFF"/>
                </a:solidFill>
              </a14:hiddenFill>
            </a:ext>
          </a:extLst>
        </p:spPr>
      </p:pic>
      <p:sp>
        <p:nvSpPr>
          <p:cNvPr id="2" name="文字方塊 1"/>
          <p:cNvSpPr txBox="1"/>
          <p:nvPr/>
        </p:nvSpPr>
        <p:spPr>
          <a:xfrm>
            <a:off x="1178115" y="167586"/>
            <a:ext cx="8393260" cy="646331"/>
          </a:xfrm>
          <a:prstGeom prst="rect">
            <a:avLst/>
          </a:prstGeom>
          <a:noFill/>
        </p:spPr>
        <p:txBody>
          <a:bodyPr wrap="none" rtlCol="0">
            <a:spAutoFit/>
          </a:bodyPr>
          <a:lstStyle/>
          <a:p>
            <a:r>
              <a:rPr lang="en-US" altLang="zh-TW" dirty="0"/>
              <a:t>The Customer Service consumes the Order Created event, reserves credit for the order, </a:t>
            </a:r>
            <a:endParaRPr lang="en-US" altLang="zh-TW" dirty="0" smtClean="0"/>
          </a:p>
          <a:p>
            <a:r>
              <a:rPr lang="en-US" altLang="zh-TW" dirty="0" smtClean="0"/>
              <a:t>and </a:t>
            </a:r>
            <a:r>
              <a:rPr lang="en-US" altLang="zh-TW" dirty="0"/>
              <a:t>publishes a Credit Reserved event.</a:t>
            </a:r>
            <a:endParaRPr lang="zh-TW" altLang="en-US" dirty="0"/>
          </a:p>
        </p:txBody>
      </p:sp>
    </p:spTree>
    <p:extLst>
      <p:ext uri="{BB962C8B-B14F-4D97-AF65-F5344CB8AC3E}">
        <p14:creationId xmlns:p14="http://schemas.microsoft.com/office/powerpoint/2010/main" val="41973700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In a microservices architecture, the third step in a credit check is for the Order Service to set the order status to 'Ope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0304" y="1099875"/>
            <a:ext cx="8612562" cy="5322564"/>
          </a:xfrm>
          <a:prstGeom prst="rect">
            <a:avLst/>
          </a:prstGeom>
          <a:noFill/>
          <a:extLst>
            <a:ext uri="{909E8E84-426E-40DD-AFC4-6F175D3DCCD1}">
              <a14:hiddenFill xmlns:a14="http://schemas.microsoft.com/office/drawing/2010/main">
                <a:solidFill>
                  <a:srgbClr val="FFFFFF"/>
                </a:solidFill>
              </a14:hiddenFill>
            </a:ext>
          </a:extLst>
        </p:spPr>
      </p:pic>
      <p:sp>
        <p:nvSpPr>
          <p:cNvPr id="2" name="文字方塊 1"/>
          <p:cNvSpPr txBox="1"/>
          <p:nvPr/>
        </p:nvSpPr>
        <p:spPr>
          <a:xfrm>
            <a:off x="304800" y="280416"/>
            <a:ext cx="9672841" cy="369332"/>
          </a:xfrm>
          <a:prstGeom prst="rect">
            <a:avLst/>
          </a:prstGeom>
          <a:noFill/>
        </p:spPr>
        <p:txBody>
          <a:bodyPr wrap="none" rtlCol="0">
            <a:spAutoFit/>
          </a:bodyPr>
          <a:lstStyle/>
          <a:p>
            <a:r>
              <a:rPr lang="en-US" altLang="zh-TW" dirty="0"/>
              <a:t>The Order Service consumes the Credit Reserved event, and changes the status of the order to OPEN.</a:t>
            </a:r>
            <a:endParaRPr lang="zh-TW" altLang="en-US" dirty="0"/>
          </a:p>
        </p:txBody>
      </p:sp>
    </p:spTree>
    <p:extLst>
      <p:ext uri="{BB962C8B-B14F-4D97-AF65-F5344CB8AC3E}">
        <p14:creationId xmlns:p14="http://schemas.microsoft.com/office/powerpoint/2010/main" val="271288558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Event</a:t>
            </a:r>
            <a:r>
              <a:rPr lang="zh-TW" altLang="en-US" dirty="0" smtClean="0"/>
              <a:t> 其他的應</a:t>
            </a:r>
            <a:r>
              <a:rPr lang="zh-TW" altLang="en-US" dirty="0"/>
              <a:t>用</a:t>
            </a:r>
          </a:p>
        </p:txBody>
      </p:sp>
      <p:sp>
        <p:nvSpPr>
          <p:cNvPr id="3" name="內容版面配置區 2"/>
          <p:cNvSpPr>
            <a:spLocks noGrp="1"/>
          </p:cNvSpPr>
          <p:nvPr>
            <p:ph idx="1"/>
          </p:nvPr>
        </p:nvSpPr>
        <p:spPr/>
        <p:txBody>
          <a:bodyPr>
            <a:normAutofit/>
          </a:bodyPr>
          <a:lstStyle/>
          <a:p>
            <a:pPr marL="514350" indent="-514350">
              <a:buFont typeface="+mj-lt"/>
              <a:buAutoNum type="arabicPeriod"/>
            </a:pPr>
            <a:r>
              <a:rPr lang="zh-TW" altLang="en-US" sz="2800" dirty="0" smtClean="0"/>
              <a:t>複雜的資料管理 </a:t>
            </a:r>
            <a:r>
              <a:rPr lang="en-US" altLang="zh-TW" sz="2800" dirty="0" smtClean="0"/>
              <a:t>(transaction, </a:t>
            </a:r>
            <a:r>
              <a:rPr lang="zh-TW" altLang="en-US" sz="2800" dirty="0" smtClean="0"/>
              <a:t>連動的資料異動</a:t>
            </a:r>
            <a:r>
              <a:rPr lang="en-US" altLang="zh-TW" sz="2800" dirty="0" smtClean="0"/>
              <a:t>)</a:t>
            </a:r>
          </a:p>
          <a:p>
            <a:pPr marL="514350" indent="-514350">
              <a:buFont typeface="+mj-lt"/>
              <a:buAutoNum type="arabicPeriod"/>
            </a:pPr>
            <a:r>
              <a:rPr lang="zh-TW" altLang="en-US" sz="2800" dirty="0" smtClean="0"/>
              <a:t>處理非同步的呼叫 </a:t>
            </a:r>
            <a:r>
              <a:rPr lang="en-US" altLang="zh-TW" sz="2800" dirty="0" smtClean="0"/>
              <a:t>(</a:t>
            </a:r>
            <a:r>
              <a:rPr lang="en-US" altLang="zh-TW" sz="2800" dirty="0" err="1" smtClean="0"/>
              <a:t>async</a:t>
            </a:r>
            <a:r>
              <a:rPr lang="en-US" altLang="zh-TW" sz="2800" dirty="0"/>
              <a:t>-</a:t>
            </a:r>
            <a:r>
              <a:rPr lang="en-US" altLang="zh-TW" sz="2800" dirty="0" smtClean="0"/>
              <a:t>callback)</a:t>
            </a:r>
          </a:p>
          <a:p>
            <a:pPr marL="514350" indent="-514350">
              <a:buFont typeface="+mj-lt"/>
              <a:buAutoNum type="arabicPeriod"/>
            </a:pPr>
            <a:r>
              <a:rPr lang="zh-TW" altLang="en-US" sz="2800" dirty="0" smtClean="0"/>
              <a:t>集中處理交易的紀錄</a:t>
            </a:r>
            <a:endParaRPr lang="en-US" altLang="zh-TW" sz="2800" dirty="0" smtClean="0"/>
          </a:p>
          <a:p>
            <a:pPr marL="514350" indent="-514350">
              <a:buFont typeface="+mj-lt"/>
              <a:buAutoNum type="arabicPeriod"/>
            </a:pPr>
            <a:r>
              <a:rPr lang="zh-TW" altLang="en-US" sz="2800" dirty="0" smtClean="0"/>
              <a:t>其他適用 </a:t>
            </a:r>
            <a:r>
              <a:rPr lang="en-US" altLang="zh-TW" sz="2800" dirty="0" smtClean="0"/>
              <a:t>publish</a:t>
            </a:r>
            <a:r>
              <a:rPr lang="zh-TW" altLang="en-US" sz="2800" dirty="0" smtClean="0"/>
              <a:t> </a:t>
            </a:r>
            <a:r>
              <a:rPr lang="en-US" altLang="zh-TW" sz="2800" dirty="0" smtClean="0"/>
              <a:t>–</a:t>
            </a:r>
            <a:r>
              <a:rPr lang="zh-TW" altLang="en-US" sz="2800" dirty="0" smtClean="0"/>
              <a:t> </a:t>
            </a:r>
            <a:r>
              <a:rPr lang="en-US" altLang="zh-TW" sz="2800" dirty="0" smtClean="0"/>
              <a:t>subscribe </a:t>
            </a:r>
            <a:r>
              <a:rPr lang="zh-TW" altLang="en-US" sz="2800" dirty="0" smtClean="0"/>
              <a:t>的應用</a:t>
            </a:r>
            <a:endParaRPr lang="zh-TW" altLang="en-US" sz="2800" dirty="0"/>
          </a:p>
        </p:txBody>
      </p:sp>
    </p:spTree>
    <p:extLst>
      <p:ext uri="{BB962C8B-B14F-4D97-AF65-F5344CB8AC3E}">
        <p14:creationId xmlns:p14="http://schemas.microsoft.com/office/powerpoint/2010/main" val="343089891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#7, </a:t>
            </a:r>
            <a:r>
              <a:rPr lang="en-US" altLang="zh-TW" dirty="0"/>
              <a:t>Refactoring a </a:t>
            </a:r>
            <a:r>
              <a:rPr lang="en-US" altLang="zh-TW" dirty="0" smtClean="0"/>
              <a:t>Monolith</a:t>
            </a:r>
            <a:endParaRPr lang="zh-TW" altLang="en-US" dirty="0"/>
          </a:p>
        </p:txBody>
      </p:sp>
      <p:pic>
        <p:nvPicPr>
          <p:cNvPr id="13316" name="Picture 4" descr="The strangler fig is a metaphor for building a microservices architecture that mimic the functions of a monolith and eventually replace it [Richardson microservices reference architecture]"/>
          <p:cNvPicPr>
            <a:picLocks noChangeAspect="1" noChangeArrowheads="1"/>
          </p:cNvPicPr>
          <p:nvPr/>
        </p:nvPicPr>
        <p:blipFill rotWithShape="1">
          <a:blip r:embed="rId2">
            <a:extLst>
              <a:ext uri="{28A0092B-C50C-407E-A947-70E740481C1C}">
                <a14:useLocalDpi xmlns:a14="http://schemas.microsoft.com/office/drawing/2010/main" val="0"/>
              </a:ext>
            </a:extLst>
          </a:blip>
          <a:srcRect l="24749" t="5555" r="24513" b="6304"/>
          <a:stretch/>
        </p:blipFill>
        <p:spPr bwMode="auto">
          <a:xfrm>
            <a:off x="4011167" y="1840991"/>
            <a:ext cx="3816097" cy="4473552"/>
          </a:xfrm>
          <a:prstGeom prst="rect">
            <a:avLst/>
          </a:prstGeom>
          <a:noFill/>
          <a:extLst>
            <a:ext uri="{909E8E84-426E-40DD-AFC4-6F175D3DCCD1}">
              <a14:hiddenFill xmlns:a14="http://schemas.microsoft.com/office/drawing/2010/main">
                <a:solidFill>
                  <a:srgbClr val="FFFFFF"/>
                </a:solidFill>
              </a14:hiddenFill>
            </a:ext>
          </a:extLst>
        </p:spPr>
      </p:pic>
      <p:sp>
        <p:nvSpPr>
          <p:cNvPr id="3" name="文字方塊 2"/>
          <p:cNvSpPr txBox="1"/>
          <p:nvPr/>
        </p:nvSpPr>
        <p:spPr>
          <a:xfrm>
            <a:off x="60960" y="6412992"/>
            <a:ext cx="7015639" cy="369332"/>
          </a:xfrm>
          <a:prstGeom prst="rect">
            <a:avLst/>
          </a:prstGeom>
          <a:noFill/>
        </p:spPr>
        <p:txBody>
          <a:bodyPr wrap="none" rtlCol="0">
            <a:spAutoFit/>
          </a:bodyPr>
          <a:lstStyle/>
          <a:p>
            <a:r>
              <a:rPr lang="en-US" altLang="zh-TW" dirty="0">
                <a:solidFill>
                  <a:schemeClr val="bg1"/>
                </a:solidFill>
              </a:rPr>
              <a:t>https://www.nginx.com/blog/refactoring-a-monolith-into-microservices/</a:t>
            </a:r>
            <a:endParaRPr lang="zh-TW" altLang="en-US" dirty="0">
              <a:solidFill>
                <a:schemeClr val="bg1"/>
              </a:solidFill>
            </a:endParaRPr>
          </a:p>
        </p:txBody>
      </p:sp>
    </p:spTree>
    <p:extLst>
      <p:ext uri="{BB962C8B-B14F-4D97-AF65-F5344CB8AC3E}">
        <p14:creationId xmlns:p14="http://schemas.microsoft.com/office/powerpoint/2010/main" val="27729754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o start migrating from a monolith to a microservices architecture, implement new functionality as microservices; continue routing requests for legacy functionality to the monolith until there is a replacement microservice [Richardson microservices references architectu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9147" y="182880"/>
            <a:ext cx="7131260" cy="6023966"/>
          </a:xfrm>
          <a:prstGeom prst="rect">
            <a:avLst/>
          </a:prstGeom>
          <a:noFill/>
          <a:extLst>
            <a:ext uri="{909E8E84-426E-40DD-AFC4-6F175D3DCCD1}">
              <a14:hiddenFill xmlns:a14="http://schemas.microsoft.com/office/drawing/2010/main">
                <a:solidFill>
                  <a:srgbClr val="FFFFFF"/>
                </a:solidFill>
              </a14:hiddenFill>
            </a:ext>
          </a:extLst>
        </p:spPr>
      </p:pic>
      <p:sp>
        <p:nvSpPr>
          <p:cNvPr id="2" name="文字方塊 1"/>
          <p:cNvSpPr txBox="1"/>
          <p:nvPr/>
        </p:nvSpPr>
        <p:spPr>
          <a:xfrm>
            <a:off x="0" y="0"/>
            <a:ext cx="3811941" cy="523220"/>
          </a:xfrm>
          <a:prstGeom prst="rect">
            <a:avLst/>
          </a:prstGeom>
          <a:noFill/>
        </p:spPr>
        <p:txBody>
          <a:bodyPr wrap="none" rtlCol="0">
            <a:spAutoFit/>
          </a:bodyPr>
          <a:lstStyle/>
          <a:p>
            <a:r>
              <a:rPr lang="en-US" altLang="zh-TW" sz="2800" dirty="0"/>
              <a:t>Strategy 1 – Stop Digging</a:t>
            </a:r>
            <a:endParaRPr lang="zh-TW" altLang="en-US" sz="2800" dirty="0"/>
          </a:p>
        </p:txBody>
      </p:sp>
    </p:spTree>
    <p:extLst>
      <p:ext uri="{BB962C8B-B14F-4D97-AF65-F5344CB8AC3E}">
        <p14:creationId xmlns:p14="http://schemas.microsoft.com/office/powerpoint/2010/main" val="367270611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descr="Refactor a monolith into two apps: one for presentation logic and another for business and data-access logic [Richardson microservices reference architectu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79703" y="268224"/>
            <a:ext cx="9753600" cy="5905501"/>
          </a:xfrm>
          <a:prstGeom prst="rect">
            <a:avLst/>
          </a:prstGeom>
          <a:noFill/>
          <a:extLst>
            <a:ext uri="{909E8E84-426E-40DD-AFC4-6F175D3DCCD1}">
              <a14:hiddenFill xmlns:a14="http://schemas.microsoft.com/office/drawing/2010/main">
                <a:solidFill>
                  <a:srgbClr val="FFFFFF"/>
                </a:solidFill>
              </a14:hiddenFill>
            </a:ext>
          </a:extLst>
        </p:spPr>
      </p:pic>
      <p:sp>
        <p:nvSpPr>
          <p:cNvPr id="2" name="文字方塊 1"/>
          <p:cNvSpPr txBox="1"/>
          <p:nvPr/>
        </p:nvSpPr>
        <p:spPr>
          <a:xfrm>
            <a:off x="0" y="6614"/>
            <a:ext cx="5980548" cy="523220"/>
          </a:xfrm>
          <a:prstGeom prst="rect">
            <a:avLst/>
          </a:prstGeom>
          <a:noFill/>
        </p:spPr>
        <p:txBody>
          <a:bodyPr wrap="none" rtlCol="0">
            <a:spAutoFit/>
          </a:bodyPr>
          <a:lstStyle/>
          <a:p>
            <a:r>
              <a:rPr lang="en-US" altLang="zh-TW" sz="2800" dirty="0"/>
              <a:t>Strategy 2 – Split Frontend and Backend</a:t>
            </a:r>
            <a:endParaRPr lang="zh-TW" altLang="en-US" sz="2800" dirty="0"/>
          </a:p>
        </p:txBody>
      </p:sp>
    </p:spTree>
    <p:extLst>
      <p:ext uri="{BB962C8B-B14F-4D97-AF65-F5344CB8AC3E}">
        <p14:creationId xmlns:p14="http://schemas.microsoft.com/office/powerpoint/2010/main" val="232497671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descr="https://cdn.wp.nginx.com/wp-content/uploads/2016/04/Richardson-microservices-part7-extract-module.png?utm_source=refactoring-a-monolith-into-microservices&amp;utm_medium=blog&amp;utm_campaign=Microservices&amp;_ga=1.123887555.819100217.1480584084"/>
          <p:cNvPicPr>
            <a:picLocks noChangeAspect="1" noChangeArrowheads="1"/>
          </p:cNvPicPr>
          <p:nvPr/>
        </p:nvPicPr>
        <p:blipFill rotWithShape="1">
          <a:blip r:embed="rId2">
            <a:extLst>
              <a:ext uri="{28A0092B-C50C-407E-A947-70E740481C1C}">
                <a14:useLocalDpi xmlns:a14="http://schemas.microsoft.com/office/drawing/2010/main" val="0"/>
              </a:ext>
            </a:extLst>
          </a:blip>
          <a:srcRect b="52116"/>
          <a:stretch/>
        </p:blipFill>
        <p:spPr bwMode="auto">
          <a:xfrm>
            <a:off x="1338199" y="0"/>
            <a:ext cx="9753600" cy="6266688"/>
          </a:xfrm>
          <a:prstGeom prst="rect">
            <a:avLst/>
          </a:prstGeom>
          <a:noFill/>
          <a:extLst>
            <a:ext uri="{909E8E84-426E-40DD-AFC4-6F175D3DCCD1}">
              <a14:hiddenFill xmlns:a14="http://schemas.microsoft.com/office/drawing/2010/main">
                <a:solidFill>
                  <a:srgbClr val="FFFFFF"/>
                </a:solidFill>
              </a14:hiddenFill>
            </a:ext>
          </a:extLst>
        </p:spPr>
      </p:pic>
      <p:sp>
        <p:nvSpPr>
          <p:cNvPr id="2" name="文字方塊 1"/>
          <p:cNvSpPr txBox="1"/>
          <p:nvPr/>
        </p:nvSpPr>
        <p:spPr>
          <a:xfrm>
            <a:off x="9271" y="0"/>
            <a:ext cx="4269182" cy="523220"/>
          </a:xfrm>
          <a:prstGeom prst="rect">
            <a:avLst/>
          </a:prstGeom>
          <a:noFill/>
        </p:spPr>
        <p:txBody>
          <a:bodyPr wrap="none" rtlCol="0">
            <a:spAutoFit/>
          </a:bodyPr>
          <a:lstStyle/>
          <a:p>
            <a:r>
              <a:rPr lang="en-US" altLang="zh-TW" sz="2800" dirty="0"/>
              <a:t>Strategy 3 – Extract Services</a:t>
            </a:r>
            <a:endParaRPr lang="zh-TW" altLang="en-US" sz="2800" dirty="0"/>
          </a:p>
        </p:txBody>
      </p:sp>
    </p:spTree>
    <p:extLst>
      <p:ext uri="{BB962C8B-B14F-4D97-AF65-F5344CB8AC3E}">
        <p14:creationId xmlns:p14="http://schemas.microsoft.com/office/powerpoint/2010/main" val="235475746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https://cdn.wp.nginx.com/wp-content/uploads/2016/04/Richardson-microservices-part7-extract-module.png?utm_source=refactoring-a-monolith-into-microservices&amp;utm_medium=blog&amp;utm_campaign=Microservices&amp;_ga=1.123887555.819100217.1480584084"/>
          <p:cNvPicPr>
            <a:picLocks noChangeAspect="1" noChangeArrowheads="1"/>
          </p:cNvPicPr>
          <p:nvPr/>
        </p:nvPicPr>
        <p:blipFill rotWithShape="1">
          <a:blip r:embed="rId2">
            <a:extLst>
              <a:ext uri="{28A0092B-C50C-407E-A947-70E740481C1C}">
                <a14:useLocalDpi xmlns:a14="http://schemas.microsoft.com/office/drawing/2010/main" val="0"/>
              </a:ext>
            </a:extLst>
          </a:blip>
          <a:srcRect t="53937"/>
          <a:stretch/>
        </p:blipFill>
        <p:spPr bwMode="auto">
          <a:xfrm>
            <a:off x="1167511" y="280416"/>
            <a:ext cx="9753600" cy="6028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525012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小結</a:t>
            </a:r>
            <a:endParaRPr lang="zh-TW" altLang="en-US" dirty="0"/>
          </a:p>
        </p:txBody>
      </p:sp>
      <p:sp>
        <p:nvSpPr>
          <p:cNvPr id="3" name="內容版面配置區 2"/>
          <p:cNvSpPr>
            <a:spLocks noGrp="1"/>
          </p:cNvSpPr>
          <p:nvPr>
            <p:ph idx="1"/>
          </p:nvPr>
        </p:nvSpPr>
        <p:spPr/>
        <p:txBody>
          <a:bodyPr>
            <a:normAutofit/>
          </a:bodyPr>
          <a:lstStyle/>
          <a:p>
            <a:pPr marL="514350" indent="-514350">
              <a:buFont typeface="+mj-lt"/>
              <a:buAutoNum type="arabicPeriod"/>
            </a:pPr>
            <a:r>
              <a:rPr lang="zh-TW" altLang="en-US" sz="3200" dirty="0" smtClean="0"/>
              <a:t>了解建構微服務必要的基礎建設，挑選合適的產品。</a:t>
            </a:r>
            <a:endParaRPr lang="en-US" altLang="zh-TW" sz="3200" dirty="0" smtClean="0"/>
          </a:p>
          <a:p>
            <a:pPr marL="806958" lvl="1" indent="-514350">
              <a:buFont typeface="Wingdings" panose="05000000000000000000" pitchFamily="2" charset="2"/>
              <a:buChar char="n"/>
            </a:pPr>
            <a:r>
              <a:rPr lang="en-US" altLang="zh-TW" sz="3000" dirty="0" smtClean="0"/>
              <a:t>Message Broker</a:t>
            </a:r>
          </a:p>
          <a:p>
            <a:pPr marL="806958" lvl="1" indent="-514350">
              <a:buFont typeface="Wingdings" panose="05000000000000000000" pitchFamily="2" charset="2"/>
              <a:buChar char="n"/>
            </a:pPr>
            <a:r>
              <a:rPr lang="en-US" altLang="zh-TW" sz="3000" dirty="0" smtClean="0"/>
              <a:t>API Gateway</a:t>
            </a:r>
          </a:p>
          <a:p>
            <a:pPr marL="806958" lvl="1" indent="-514350">
              <a:buFont typeface="Wingdings" panose="05000000000000000000" pitchFamily="2" charset="2"/>
              <a:buChar char="n"/>
            </a:pPr>
            <a:r>
              <a:rPr lang="en-US" altLang="zh-TW" sz="3000" dirty="0" smtClean="0"/>
              <a:t>Service Register</a:t>
            </a:r>
          </a:p>
          <a:p>
            <a:pPr marL="514350" indent="-514350">
              <a:buFont typeface="+mj-lt"/>
              <a:buAutoNum type="arabicPeriod"/>
            </a:pPr>
            <a:r>
              <a:rPr lang="zh-TW" altLang="en-US" sz="3200" dirty="0" smtClean="0"/>
              <a:t>評估是否自行開發</a:t>
            </a:r>
            <a:r>
              <a:rPr lang="zh-TW" altLang="en-US" sz="3200" dirty="0"/>
              <a:t> </a:t>
            </a:r>
            <a:r>
              <a:rPr lang="en-US" altLang="zh-TW" sz="3200" dirty="0" smtClean="0"/>
              <a:t>/</a:t>
            </a:r>
            <a:r>
              <a:rPr lang="zh-TW" altLang="en-US" sz="3200" dirty="0" smtClean="0"/>
              <a:t> 訂製基礎建設</a:t>
            </a:r>
            <a:r>
              <a:rPr lang="en-US" altLang="zh-TW" sz="3200" dirty="0" smtClean="0"/>
              <a:t>?</a:t>
            </a:r>
          </a:p>
          <a:p>
            <a:pPr marL="514350" indent="-514350">
              <a:buFont typeface="+mj-lt"/>
              <a:buAutoNum type="arabicPeriod"/>
            </a:pPr>
            <a:r>
              <a:rPr lang="zh-TW" altLang="en-US" sz="3200" dirty="0"/>
              <a:t>切</a:t>
            </a:r>
            <a:r>
              <a:rPr lang="zh-TW" altLang="en-US" sz="3200" dirty="0" smtClean="0"/>
              <a:t>勿過早最佳化。微服務的架構重要性高於最佳化</a:t>
            </a:r>
            <a:endParaRPr lang="en-US" altLang="zh-TW" sz="3200" dirty="0" smtClean="0"/>
          </a:p>
          <a:p>
            <a:pPr marL="514350" indent="-514350">
              <a:buFont typeface="+mj-lt"/>
              <a:buAutoNum type="arabicPeriod"/>
            </a:pPr>
            <a:r>
              <a:rPr lang="zh-TW" altLang="en-US" sz="3200" dirty="0" smtClean="0"/>
              <a:t>評估進行的步驟，開始重構既有的 </a:t>
            </a:r>
            <a:r>
              <a:rPr lang="en-US" altLang="zh-TW" sz="3200" dirty="0" smtClean="0"/>
              <a:t>Application</a:t>
            </a:r>
          </a:p>
          <a:p>
            <a:endParaRPr lang="zh-TW" altLang="en-US" sz="3200" dirty="0"/>
          </a:p>
        </p:txBody>
      </p:sp>
    </p:spTree>
    <p:extLst>
      <p:ext uri="{BB962C8B-B14F-4D97-AF65-F5344CB8AC3E}">
        <p14:creationId xmlns:p14="http://schemas.microsoft.com/office/powerpoint/2010/main" val="370501948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zh-TW" altLang="en-US" dirty="0">
                <a:latin typeface="微軟正黑體" panose="020B0604030504040204" pitchFamily="34" charset="-120"/>
                <a:ea typeface="微軟正黑體" panose="020B0604030504040204" pitchFamily="34" charset="-120"/>
              </a:rPr>
              <a:t>微服務</a:t>
            </a:r>
            <a:r>
              <a:rPr lang="zh-TW" altLang="en-US" dirty="0" smtClean="0">
                <a:latin typeface="微軟正黑體" panose="020B0604030504040204" pitchFamily="34" charset="-120"/>
                <a:ea typeface="微軟正黑體" panose="020B0604030504040204" pitchFamily="34" charset="-120"/>
              </a:rPr>
              <a:t>架構 </a:t>
            </a:r>
            <a:r>
              <a:rPr lang="en-US" altLang="zh-TW" dirty="0" smtClean="0">
                <a:latin typeface="微軟正黑體" panose="020B0604030504040204" pitchFamily="34" charset="-120"/>
                <a:ea typeface="微軟正黑體" panose="020B0604030504040204" pitchFamily="34" charset="-120"/>
              </a:rPr>
              <a:t>(</a:t>
            </a:r>
            <a:r>
              <a:rPr lang="zh-TW" altLang="en-US" dirty="0" smtClean="0">
                <a:latin typeface="微軟正黑體" panose="020B0604030504040204" pitchFamily="34" charset="-120"/>
                <a:ea typeface="微軟正黑體" panose="020B0604030504040204" pitchFamily="34" charset="-120"/>
              </a:rPr>
              <a:t>續</a:t>
            </a:r>
            <a:r>
              <a:rPr lang="en-US" altLang="zh-TW" dirty="0" smtClean="0">
                <a:latin typeface="微軟正黑體" panose="020B0604030504040204" pitchFamily="34" charset="-120"/>
                <a:ea typeface="微軟正黑體" panose="020B0604030504040204" pitchFamily="34" charset="-120"/>
              </a:rPr>
              <a:t>)</a:t>
            </a:r>
            <a:endParaRPr lang="zh-TW" altLang="en-US" dirty="0">
              <a:latin typeface="微軟正黑體" panose="020B0604030504040204" pitchFamily="34" charset="-120"/>
              <a:ea typeface="微軟正黑體" panose="020B0604030504040204" pitchFamily="34" charset="-120"/>
            </a:endParaRPr>
          </a:p>
        </p:txBody>
      </p:sp>
      <p:sp>
        <p:nvSpPr>
          <p:cNvPr id="5" name="文字版面配置區 4"/>
          <p:cNvSpPr>
            <a:spLocks noGrp="1"/>
          </p:cNvSpPr>
          <p:nvPr>
            <p:ph type="body" idx="1"/>
          </p:nvPr>
        </p:nvSpPr>
        <p:spPr/>
        <p:txBody>
          <a:bodyPr/>
          <a:lstStyle/>
          <a:p>
            <a:r>
              <a:rPr lang="en-US" altLang="zh-TW" dirty="0" smtClean="0">
                <a:latin typeface="微軟正黑體" panose="020B0604030504040204" pitchFamily="34" charset="-120"/>
                <a:ea typeface="微軟正黑體" panose="020B0604030504040204" pitchFamily="34" charset="-120"/>
              </a:rPr>
              <a:t>Windows container basic</a:t>
            </a:r>
          </a:p>
        </p:txBody>
      </p:sp>
    </p:spTree>
    <p:extLst>
      <p:ext uri="{BB962C8B-B14F-4D97-AF65-F5344CB8AC3E}">
        <p14:creationId xmlns:p14="http://schemas.microsoft.com/office/powerpoint/2010/main" val="108588221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p:txBody>
          <a:bodyPr/>
          <a:lstStyle/>
          <a:p>
            <a:r>
              <a:rPr lang="en-US" altLang="zh-TW" dirty="0" smtClean="0"/>
              <a:t>API, API, API</a:t>
            </a:r>
            <a:endParaRPr lang="zh-TW" altLang="en-US" dirty="0"/>
          </a:p>
        </p:txBody>
      </p:sp>
      <p:sp>
        <p:nvSpPr>
          <p:cNvPr id="3" name="副標題 2"/>
          <p:cNvSpPr>
            <a:spLocks noGrp="1"/>
          </p:cNvSpPr>
          <p:nvPr>
            <p:ph type="subTitle" idx="1"/>
          </p:nvPr>
        </p:nvSpPr>
        <p:spPr/>
        <p:txBody>
          <a:bodyPr/>
          <a:lstStyle/>
          <a:p>
            <a:endParaRPr lang="zh-TW" altLang="en-US"/>
          </a:p>
        </p:txBody>
      </p:sp>
    </p:spTree>
    <p:extLst>
      <p:ext uri="{BB962C8B-B14F-4D97-AF65-F5344CB8AC3E}">
        <p14:creationId xmlns:p14="http://schemas.microsoft.com/office/powerpoint/2010/main" val="191431913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微服務實作的挑戰</a:t>
            </a:r>
            <a:endParaRPr lang="zh-TW" altLang="en-US" dirty="0"/>
          </a:p>
        </p:txBody>
      </p:sp>
      <p:sp>
        <p:nvSpPr>
          <p:cNvPr id="3" name="內容版面配置區 2"/>
          <p:cNvSpPr>
            <a:spLocks noGrp="1"/>
          </p:cNvSpPr>
          <p:nvPr>
            <p:ph idx="1"/>
          </p:nvPr>
        </p:nvSpPr>
        <p:spPr/>
        <p:txBody>
          <a:bodyPr>
            <a:normAutofit fontScale="92500" lnSpcReduction="10000"/>
          </a:bodyPr>
          <a:lstStyle/>
          <a:p>
            <a:r>
              <a:rPr lang="zh-TW" altLang="en-US" sz="2400" dirty="0" smtClean="0"/>
              <a:t>訂定</a:t>
            </a:r>
            <a:r>
              <a:rPr lang="zh-TW" altLang="en-US" sz="2400" b="1" dirty="0" smtClean="0">
                <a:solidFill>
                  <a:srgbClr val="FF0000"/>
                </a:solidFill>
              </a:rPr>
              <a:t>可靠穩固</a:t>
            </a:r>
            <a:r>
              <a:rPr lang="zh-TW" altLang="en-US" sz="2400" dirty="0" smtClean="0"/>
              <a:t>的 </a:t>
            </a:r>
            <a:r>
              <a:rPr lang="en-US" altLang="zh-TW" sz="2400" dirty="0" smtClean="0"/>
              <a:t>API</a:t>
            </a:r>
          </a:p>
          <a:p>
            <a:pPr lvl="1"/>
            <a:r>
              <a:rPr lang="en-US" altLang="zh-TW" sz="2200" dirty="0" smtClean="0"/>
              <a:t>API</a:t>
            </a:r>
            <a:r>
              <a:rPr lang="zh-TW" altLang="en-US" sz="2200" dirty="0" smtClean="0"/>
              <a:t> 是否支援舊版的客戶端</a:t>
            </a:r>
            <a:r>
              <a:rPr lang="en-US" altLang="zh-TW" sz="2200" dirty="0" smtClean="0"/>
              <a:t>?</a:t>
            </a:r>
          </a:p>
          <a:p>
            <a:pPr lvl="1"/>
            <a:r>
              <a:rPr lang="zh-TW" altLang="en-US" sz="2200" dirty="0" smtClean="0"/>
              <a:t>是否具備版本相容策略</a:t>
            </a:r>
            <a:r>
              <a:rPr lang="en-US" altLang="zh-TW" sz="2200" dirty="0" smtClean="0"/>
              <a:t>?</a:t>
            </a:r>
          </a:p>
          <a:p>
            <a:pPr lvl="1"/>
            <a:r>
              <a:rPr lang="zh-TW" altLang="en-US" sz="2200" dirty="0" smtClean="0"/>
              <a:t>開發流程能否支援多版本的更新、測試</a:t>
            </a:r>
            <a:r>
              <a:rPr lang="en-US" altLang="zh-TW" sz="2200" dirty="0" smtClean="0"/>
              <a:t>?</a:t>
            </a:r>
          </a:p>
          <a:p>
            <a:pPr lvl="1"/>
            <a:r>
              <a:rPr lang="zh-TW" altLang="en-US" sz="2200" dirty="0" smtClean="0"/>
              <a:t>佈署流程是否支援 </a:t>
            </a:r>
            <a:r>
              <a:rPr lang="en-US" altLang="zh-TW" sz="2200" dirty="0" smtClean="0"/>
              <a:t>API</a:t>
            </a:r>
            <a:r>
              <a:rPr lang="zh-TW" altLang="en-US" sz="2200" dirty="0" smtClean="0"/>
              <a:t> 的版本異動與升級</a:t>
            </a:r>
            <a:r>
              <a:rPr lang="en-US" altLang="zh-TW" sz="2200" dirty="0" smtClean="0"/>
              <a:t>?</a:t>
            </a:r>
          </a:p>
          <a:p>
            <a:endParaRPr lang="en-US" altLang="zh-TW" sz="2400" dirty="0" smtClean="0"/>
          </a:p>
          <a:p>
            <a:r>
              <a:rPr lang="zh-TW" altLang="en-US" sz="2400" dirty="0" smtClean="0"/>
              <a:t>訂</a:t>
            </a:r>
            <a:r>
              <a:rPr lang="zh-TW" altLang="en-US" sz="2400" dirty="0"/>
              <a:t>定</a:t>
            </a:r>
            <a:r>
              <a:rPr lang="zh-TW" altLang="en-US" sz="2400" b="1" dirty="0">
                <a:solidFill>
                  <a:srgbClr val="FF0000"/>
                </a:solidFill>
              </a:rPr>
              <a:t>安全</a:t>
            </a:r>
            <a:r>
              <a:rPr lang="zh-TW" altLang="en-US" sz="2400" dirty="0"/>
              <a:t>的跨服務授權機制</a:t>
            </a:r>
            <a:endParaRPr lang="en-US" altLang="zh-TW" sz="2400" dirty="0"/>
          </a:p>
          <a:p>
            <a:pPr lvl="1"/>
            <a:r>
              <a:rPr lang="zh-TW" altLang="en-US" sz="2000" dirty="0"/>
              <a:t>授權能否防範偽造</a:t>
            </a:r>
            <a:r>
              <a:rPr lang="en-US" altLang="zh-TW" sz="2000" dirty="0"/>
              <a:t>?</a:t>
            </a:r>
          </a:p>
          <a:p>
            <a:pPr lvl="1"/>
            <a:r>
              <a:rPr lang="zh-TW" altLang="en-US" sz="2200" dirty="0"/>
              <a:t>授權能否防止複製</a:t>
            </a:r>
            <a:r>
              <a:rPr lang="en-US" altLang="zh-TW" sz="2200" dirty="0"/>
              <a:t>?</a:t>
            </a:r>
          </a:p>
          <a:p>
            <a:pPr lvl="1"/>
            <a:r>
              <a:rPr lang="zh-TW" altLang="en-US" sz="2200" dirty="0"/>
              <a:t>能否防範 </a:t>
            </a:r>
            <a:r>
              <a:rPr lang="en-US" altLang="zh-TW" sz="2200" dirty="0"/>
              <a:t>Reply</a:t>
            </a:r>
            <a:r>
              <a:rPr lang="zh-TW" altLang="en-US" sz="2200" dirty="0"/>
              <a:t> </a:t>
            </a:r>
            <a:r>
              <a:rPr lang="en-US" altLang="zh-TW" sz="2200" dirty="0"/>
              <a:t>Attack?</a:t>
            </a:r>
          </a:p>
          <a:p>
            <a:pPr lvl="1"/>
            <a:r>
              <a:rPr lang="zh-TW" altLang="en-US" sz="2200" dirty="0"/>
              <a:t>是否具備擴充性</a:t>
            </a:r>
            <a:r>
              <a:rPr lang="en-US" altLang="zh-TW" sz="2200" dirty="0"/>
              <a:t>?</a:t>
            </a:r>
            <a:endParaRPr lang="en-US" altLang="zh-TW" sz="2400" dirty="0"/>
          </a:p>
          <a:p>
            <a:endParaRPr lang="en-US" altLang="zh-TW" sz="2400" dirty="0" smtClean="0"/>
          </a:p>
          <a:p>
            <a:endParaRPr lang="en-US" altLang="zh-TW" sz="2400" dirty="0"/>
          </a:p>
        </p:txBody>
      </p:sp>
      <p:sp>
        <p:nvSpPr>
          <p:cNvPr id="4" name="文字方塊 3"/>
          <p:cNvSpPr txBox="1"/>
          <p:nvPr/>
        </p:nvSpPr>
        <p:spPr>
          <a:xfrm>
            <a:off x="177800" y="6438900"/>
            <a:ext cx="5874365" cy="369332"/>
          </a:xfrm>
          <a:prstGeom prst="rect">
            <a:avLst/>
          </a:prstGeom>
          <a:noFill/>
        </p:spPr>
        <p:txBody>
          <a:bodyPr wrap="none" rtlCol="0">
            <a:spAutoFit/>
          </a:bodyPr>
          <a:lstStyle/>
          <a:p>
            <a:r>
              <a:rPr lang="en-US" altLang="zh-TW" dirty="0">
                <a:solidFill>
                  <a:schemeClr val="bg1"/>
                </a:solidFill>
              </a:rPr>
              <a:t>https://www.nginx.com/blog/introduction-to-microservices/</a:t>
            </a:r>
            <a:endParaRPr lang="zh-TW" altLang="en-US" dirty="0">
              <a:solidFill>
                <a:schemeClr val="bg1"/>
              </a:solidFill>
            </a:endParaRPr>
          </a:p>
        </p:txBody>
      </p:sp>
      <p:pic>
        <p:nvPicPr>
          <p:cNvPr id="3074" name="Picture 2" descr="Microservices architecture for a sample ride-for-hire app, with each microservice presenting a RESTful AP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21375" y="123370"/>
            <a:ext cx="5907405" cy="60306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936301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ctrTitle"/>
          </p:nvPr>
        </p:nvSpPr>
        <p:spPr/>
        <p:txBody>
          <a:bodyPr/>
          <a:lstStyle/>
          <a:p>
            <a:r>
              <a:rPr lang="zh-TW" altLang="en-US" dirty="0" smtClean="0"/>
              <a:t>設計專屬的 </a:t>
            </a:r>
            <a:r>
              <a:rPr lang="en-US" altLang="zh-TW" dirty="0" smtClean="0"/>
              <a:t>API</a:t>
            </a:r>
            <a:r>
              <a:rPr lang="zh-TW" altLang="en-US" dirty="0" smtClean="0"/>
              <a:t> </a:t>
            </a:r>
            <a:r>
              <a:rPr lang="en-US" altLang="zh-TW" dirty="0" smtClean="0"/>
              <a:t>/ SDK</a:t>
            </a:r>
            <a:endParaRPr lang="zh-TW" altLang="en-US" dirty="0"/>
          </a:p>
        </p:txBody>
      </p:sp>
      <p:sp>
        <p:nvSpPr>
          <p:cNvPr id="5" name="副標題 4"/>
          <p:cNvSpPr>
            <a:spLocks noGrp="1"/>
          </p:cNvSpPr>
          <p:nvPr>
            <p:ph type="subTitle" idx="1"/>
          </p:nvPr>
        </p:nvSpPr>
        <p:spPr/>
        <p:txBody>
          <a:bodyPr/>
          <a:lstStyle/>
          <a:p>
            <a:endParaRPr lang="zh-TW" altLang="en-US"/>
          </a:p>
        </p:txBody>
      </p:sp>
    </p:spTree>
    <p:extLst>
      <p:ext uri="{BB962C8B-B14F-4D97-AF65-F5344CB8AC3E}">
        <p14:creationId xmlns:p14="http://schemas.microsoft.com/office/powerpoint/2010/main" val="57843128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Agenda</a:t>
            </a:r>
            <a:endParaRPr lang="zh-TW" altLang="en-US" dirty="0"/>
          </a:p>
        </p:txBody>
      </p:sp>
      <p:sp>
        <p:nvSpPr>
          <p:cNvPr id="3" name="內容版面配置區 2"/>
          <p:cNvSpPr>
            <a:spLocks noGrp="1"/>
          </p:cNvSpPr>
          <p:nvPr>
            <p:ph idx="1"/>
          </p:nvPr>
        </p:nvSpPr>
        <p:spPr/>
        <p:txBody>
          <a:bodyPr>
            <a:normAutofit/>
          </a:bodyPr>
          <a:lstStyle/>
          <a:p>
            <a:pPr marL="742950" indent="-742950">
              <a:buFont typeface="+mj-lt"/>
              <a:buAutoNum type="arabicPeriod"/>
            </a:pPr>
            <a:endParaRPr lang="en-US" altLang="zh-TW" sz="3600" dirty="0" smtClean="0"/>
          </a:p>
          <a:p>
            <a:pPr marL="742950" indent="-742950">
              <a:buFont typeface="+mj-lt"/>
              <a:buAutoNum type="arabicPeriod"/>
            </a:pPr>
            <a:r>
              <a:rPr lang="en-US" altLang="zh-TW" sz="3600" dirty="0" smtClean="0"/>
              <a:t>Sample Code: First SDK</a:t>
            </a:r>
          </a:p>
          <a:p>
            <a:pPr marL="742950" indent="-742950">
              <a:buFont typeface="+mj-lt"/>
              <a:buAutoNum type="arabicPeriod"/>
            </a:pPr>
            <a:r>
              <a:rPr lang="zh-TW" altLang="en-US" sz="3600" dirty="0" smtClean="0"/>
              <a:t>維護及更新的難題</a:t>
            </a:r>
            <a:endParaRPr lang="en-US" altLang="zh-TW" sz="3600" dirty="0" smtClean="0"/>
          </a:p>
          <a:p>
            <a:pPr marL="742950" indent="-742950">
              <a:buFont typeface="+mj-lt"/>
              <a:buAutoNum type="arabicPeriod"/>
            </a:pPr>
            <a:r>
              <a:rPr lang="zh-TW" altLang="en-US" sz="3600" dirty="0" smtClean="0"/>
              <a:t>服務契約的管理</a:t>
            </a:r>
            <a:r>
              <a:rPr lang="en-US" altLang="zh-TW" sz="3600" dirty="0" smtClean="0"/>
              <a:t>:</a:t>
            </a:r>
            <a:r>
              <a:rPr lang="zh-TW" altLang="en-US" sz="3600" dirty="0" smtClean="0"/>
              <a:t> </a:t>
            </a:r>
            <a:r>
              <a:rPr lang="en-US" altLang="zh-TW" sz="3600" dirty="0" smtClean="0"/>
              <a:t>API &amp; SDK</a:t>
            </a:r>
          </a:p>
          <a:p>
            <a:pPr marL="742950" indent="-742950">
              <a:buFont typeface="+mj-lt"/>
              <a:buAutoNum type="arabicPeriod"/>
            </a:pPr>
            <a:endParaRPr lang="en-US" altLang="zh-TW" sz="3600" dirty="0" smtClean="0"/>
          </a:p>
        </p:txBody>
      </p:sp>
    </p:spTree>
    <p:extLst>
      <p:ext uri="{BB962C8B-B14F-4D97-AF65-F5344CB8AC3E}">
        <p14:creationId xmlns:p14="http://schemas.microsoft.com/office/powerpoint/2010/main" val="379594710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en-US" altLang="zh-TW" dirty="0" smtClean="0"/>
              <a:t>DEMO</a:t>
            </a:r>
            <a:endParaRPr lang="zh-TW" altLang="en-US" dirty="0"/>
          </a:p>
        </p:txBody>
      </p:sp>
      <p:sp>
        <p:nvSpPr>
          <p:cNvPr id="5" name="文字版面配置區 4"/>
          <p:cNvSpPr>
            <a:spLocks noGrp="1"/>
          </p:cNvSpPr>
          <p:nvPr>
            <p:ph type="body" idx="1"/>
          </p:nvPr>
        </p:nvSpPr>
        <p:spPr/>
        <p:txBody>
          <a:bodyPr>
            <a:normAutofit/>
          </a:bodyPr>
          <a:lstStyle/>
          <a:p>
            <a:endParaRPr lang="zh-TW" altLang="en-US" dirty="0"/>
          </a:p>
        </p:txBody>
      </p:sp>
      <p:sp>
        <p:nvSpPr>
          <p:cNvPr id="6" name="文字方塊 5"/>
          <p:cNvSpPr txBox="1"/>
          <p:nvPr/>
        </p:nvSpPr>
        <p:spPr>
          <a:xfrm>
            <a:off x="987552" y="5596128"/>
            <a:ext cx="7336175" cy="1200329"/>
          </a:xfrm>
          <a:prstGeom prst="rect">
            <a:avLst/>
          </a:prstGeom>
          <a:noFill/>
        </p:spPr>
        <p:txBody>
          <a:bodyPr wrap="none" rtlCol="0">
            <a:spAutoFit/>
          </a:bodyPr>
          <a:lstStyle/>
          <a:p>
            <a:r>
              <a:rPr lang="en-US" altLang="zh-TW" sz="2400" dirty="0"/>
              <a:t>https://github.com/andrew0928/SDKDemo/tree/</a:t>
            </a:r>
            <a:r>
              <a:rPr lang="en-US" altLang="zh-TW" sz="2400" b="1" dirty="0">
                <a:solidFill>
                  <a:srgbClr val="FF0000"/>
                </a:solidFill>
              </a:rPr>
              <a:t>dev-API</a:t>
            </a:r>
            <a:endParaRPr lang="zh-TW" altLang="en-US" sz="2400" b="1" dirty="0">
              <a:solidFill>
                <a:srgbClr val="FF0000"/>
              </a:solidFill>
            </a:endParaRPr>
          </a:p>
          <a:p>
            <a:endParaRPr lang="en-US" altLang="zh-TW" sz="2400" dirty="0" smtClean="0"/>
          </a:p>
          <a:p>
            <a:endParaRPr lang="zh-TW" altLang="en-US" sz="2400" dirty="0"/>
          </a:p>
        </p:txBody>
      </p:sp>
    </p:spTree>
    <p:extLst>
      <p:ext uri="{BB962C8B-B14F-4D97-AF65-F5344CB8AC3E}">
        <p14:creationId xmlns:p14="http://schemas.microsoft.com/office/powerpoint/2010/main" val="170326223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zh-TW" altLang="en-US" dirty="0" smtClean="0"/>
              <a:t>程式架構</a:t>
            </a:r>
            <a:endParaRPr lang="zh-TW" altLang="en-US" dirty="0"/>
          </a:p>
        </p:txBody>
      </p:sp>
      <p:sp>
        <p:nvSpPr>
          <p:cNvPr id="5" name="矩形 4"/>
          <p:cNvSpPr/>
          <p:nvPr/>
        </p:nvSpPr>
        <p:spPr>
          <a:xfrm>
            <a:off x="1097280" y="2255520"/>
            <a:ext cx="3645408" cy="319430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r>
              <a:rPr lang="en-US" altLang="zh-TW" dirty="0" smtClean="0"/>
              <a:t>//</a:t>
            </a:r>
          </a:p>
          <a:p>
            <a:r>
              <a:rPr lang="en-US" altLang="zh-TW" dirty="0" smtClean="0"/>
              <a:t>// call Rest API direct</a:t>
            </a:r>
          </a:p>
          <a:p>
            <a:r>
              <a:rPr lang="en-US" altLang="zh-TW" dirty="0" smtClean="0"/>
              <a:t>//</a:t>
            </a:r>
          </a:p>
        </p:txBody>
      </p:sp>
      <p:sp>
        <p:nvSpPr>
          <p:cNvPr id="6" name="矩形 5"/>
          <p:cNvSpPr/>
          <p:nvPr/>
        </p:nvSpPr>
        <p:spPr>
          <a:xfrm>
            <a:off x="6766560" y="2255520"/>
            <a:ext cx="4389120" cy="319430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TW" altLang="en-US"/>
          </a:p>
        </p:txBody>
      </p:sp>
      <p:pic>
        <p:nvPicPr>
          <p:cNvPr id="1034" name="Picture 10" descr="http://hostforlife.eu/img/logo_aspnet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61174" y="2255520"/>
            <a:ext cx="969871" cy="524255"/>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command prompt」的圖片搜尋結果"/>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16279" y="2347674"/>
            <a:ext cx="441833" cy="432101"/>
          </a:xfrm>
          <a:prstGeom prst="rect">
            <a:avLst/>
          </a:prstGeom>
          <a:noFill/>
          <a:extLst>
            <a:ext uri="{909E8E84-426E-40DD-AFC4-6F175D3DCCD1}">
              <a14:hiddenFill xmlns:a14="http://schemas.microsoft.com/office/drawing/2010/main">
                <a:solidFill>
                  <a:srgbClr val="FFFFFF"/>
                </a:solidFill>
              </a14:hiddenFill>
            </a:ext>
          </a:extLst>
        </p:spPr>
      </p:pic>
      <p:sp>
        <p:nvSpPr>
          <p:cNvPr id="11" name="流程圖: 文件 10"/>
          <p:cNvSpPr/>
          <p:nvPr/>
        </p:nvSpPr>
        <p:spPr>
          <a:xfrm>
            <a:off x="8436864" y="4072128"/>
            <a:ext cx="2584704" cy="1231392"/>
          </a:xfrm>
          <a:prstGeom prst="flowChartDocumen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TW" dirty="0" smtClean="0"/>
              <a:t>~/</a:t>
            </a:r>
            <a:r>
              <a:rPr lang="en-US" altLang="zh-TW" dirty="0" err="1" smtClean="0"/>
              <a:t>App_Data</a:t>
            </a:r>
            <a:r>
              <a:rPr lang="en-US" altLang="zh-TW" dirty="0" smtClean="0"/>
              <a:t>/</a:t>
            </a:r>
            <a:r>
              <a:rPr lang="en-US" altLang="zh-TW" dirty="0" err="1" smtClean="0"/>
              <a:t>BIRDS.json</a:t>
            </a:r>
            <a:endParaRPr lang="zh-TW" altLang="en-US" dirty="0"/>
          </a:p>
        </p:txBody>
      </p:sp>
      <p:sp>
        <p:nvSpPr>
          <p:cNvPr id="12" name="矩形 11"/>
          <p:cNvSpPr/>
          <p:nvPr/>
        </p:nvSpPr>
        <p:spPr>
          <a:xfrm>
            <a:off x="6473952" y="3048000"/>
            <a:ext cx="1840992" cy="58521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TW" dirty="0" smtClean="0"/>
              <a:t>API: Birds</a:t>
            </a:r>
            <a:endParaRPr lang="zh-TW" altLang="en-US" dirty="0"/>
          </a:p>
        </p:txBody>
      </p:sp>
      <p:cxnSp>
        <p:nvCxnSpPr>
          <p:cNvPr id="14" name="肘形接點 13"/>
          <p:cNvCxnSpPr>
            <a:stCxn id="12" idx="3"/>
            <a:endCxn id="11" idx="0"/>
          </p:cNvCxnSpPr>
          <p:nvPr/>
        </p:nvCxnSpPr>
        <p:spPr>
          <a:xfrm>
            <a:off x="8314944" y="3340608"/>
            <a:ext cx="1414272" cy="731520"/>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7" name="直線單箭頭接點 16"/>
          <p:cNvCxnSpPr>
            <a:endCxn id="12" idx="1"/>
          </p:cNvCxnSpPr>
          <p:nvPr/>
        </p:nvCxnSpPr>
        <p:spPr>
          <a:xfrm>
            <a:off x="4742688" y="3340608"/>
            <a:ext cx="173126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4193465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r>
              <a:rPr lang="en-US" altLang="zh-TW" dirty="0" smtClean="0"/>
              <a:t>Problem</a:t>
            </a:r>
            <a:endParaRPr lang="zh-TW" altLang="en-US" dirty="0"/>
          </a:p>
        </p:txBody>
      </p:sp>
      <p:sp>
        <p:nvSpPr>
          <p:cNvPr id="4" name="內容版面配置區 3"/>
          <p:cNvSpPr>
            <a:spLocks noGrp="1"/>
          </p:cNvSpPr>
          <p:nvPr>
            <p:ph idx="1"/>
          </p:nvPr>
        </p:nvSpPr>
        <p:spPr/>
        <p:txBody>
          <a:bodyPr>
            <a:normAutofit/>
          </a:bodyPr>
          <a:lstStyle/>
          <a:p>
            <a:pPr marL="457200" indent="-457200">
              <a:buFont typeface="+mj-lt"/>
              <a:buAutoNum type="arabicPeriod"/>
            </a:pPr>
            <a:r>
              <a:rPr lang="zh-TW" altLang="en-US" sz="3200" dirty="0" smtClean="0"/>
              <a:t>冗長的 </a:t>
            </a:r>
            <a:r>
              <a:rPr lang="en-US" altLang="zh-TW" sz="3200" dirty="0" err="1" smtClean="0"/>
              <a:t>init</a:t>
            </a:r>
            <a:r>
              <a:rPr lang="en-US" altLang="zh-TW" sz="3200" dirty="0" smtClean="0"/>
              <a:t> code</a:t>
            </a:r>
          </a:p>
          <a:p>
            <a:pPr marL="457200" indent="-457200">
              <a:buFont typeface="+mj-lt"/>
              <a:buAutoNum type="arabicPeriod"/>
            </a:pPr>
            <a:r>
              <a:rPr lang="zh-TW" altLang="en-US" sz="3200" dirty="0" smtClean="0"/>
              <a:t>無法重複使用</a:t>
            </a:r>
            <a:endParaRPr lang="en-US" altLang="zh-TW" sz="3200" dirty="0" smtClean="0"/>
          </a:p>
          <a:p>
            <a:pPr marL="457200" indent="-457200">
              <a:buFont typeface="+mj-lt"/>
              <a:buAutoNum type="arabicPeriod"/>
            </a:pPr>
            <a:r>
              <a:rPr lang="zh-TW" altLang="en-US" sz="3200" dirty="0" smtClean="0"/>
              <a:t>缺乏最佳化</a:t>
            </a:r>
            <a:r>
              <a:rPr lang="zh-TW" altLang="en-US" sz="3200" dirty="0"/>
              <a:t> </a:t>
            </a:r>
            <a:r>
              <a:rPr lang="en-US" altLang="zh-TW" sz="3200" dirty="0" smtClean="0"/>
              <a:t>(EX:</a:t>
            </a:r>
            <a:r>
              <a:rPr lang="zh-TW" altLang="en-US" sz="3200" dirty="0"/>
              <a:t> </a:t>
            </a:r>
            <a:r>
              <a:rPr lang="zh-TW" altLang="en-US" sz="3200" dirty="0" smtClean="0"/>
              <a:t>分頁的處理、</a:t>
            </a:r>
            <a:r>
              <a:rPr lang="en-US" altLang="zh-TW" sz="3200" dirty="0" smtClean="0"/>
              <a:t>Cache</a:t>
            </a:r>
            <a:r>
              <a:rPr lang="zh-TW" altLang="en-US" sz="3200" dirty="0" smtClean="0"/>
              <a:t> 的處理</a:t>
            </a:r>
            <a:r>
              <a:rPr lang="en-US" altLang="zh-TW" sz="3200" dirty="0" smtClean="0"/>
              <a:t>)</a:t>
            </a:r>
          </a:p>
          <a:p>
            <a:pPr marL="457200" indent="-457200">
              <a:buFont typeface="+mj-lt"/>
              <a:buAutoNum type="arabicPeriod"/>
            </a:pPr>
            <a:endParaRPr lang="en-US" altLang="zh-TW" sz="3200" dirty="0"/>
          </a:p>
          <a:p>
            <a:pPr marL="0" indent="0">
              <a:buNone/>
            </a:pPr>
            <a:r>
              <a:rPr lang="en-US" altLang="zh-TW" sz="3200" dirty="0" smtClean="0"/>
              <a:t>SDK:</a:t>
            </a:r>
            <a:r>
              <a:rPr lang="zh-TW" altLang="en-US" sz="3200" dirty="0" smtClean="0"/>
              <a:t> 將呼叫 </a:t>
            </a:r>
            <a:r>
              <a:rPr lang="en-US" altLang="zh-TW" sz="3200" dirty="0" smtClean="0"/>
              <a:t>API </a:t>
            </a:r>
            <a:r>
              <a:rPr lang="zh-TW" altLang="en-US" sz="3200" dirty="0" smtClean="0"/>
              <a:t>必要的 </a:t>
            </a:r>
            <a:r>
              <a:rPr lang="en-US" altLang="zh-TW" sz="3200" dirty="0" smtClean="0"/>
              <a:t>code</a:t>
            </a:r>
            <a:r>
              <a:rPr lang="zh-TW" altLang="en-US" sz="3200" dirty="0" smtClean="0"/>
              <a:t> 包裝成 </a:t>
            </a:r>
            <a:r>
              <a:rPr lang="en-US" altLang="zh-TW" sz="3200" dirty="0" smtClean="0"/>
              <a:t>class</a:t>
            </a:r>
            <a:r>
              <a:rPr lang="zh-TW" altLang="en-US" sz="3200" dirty="0" smtClean="0"/>
              <a:t> </a:t>
            </a:r>
            <a:r>
              <a:rPr lang="en-US" altLang="zh-TW" sz="3200" dirty="0" smtClean="0"/>
              <a:t>library</a:t>
            </a:r>
            <a:endParaRPr lang="zh-TW" altLang="en-US" sz="3200" dirty="0"/>
          </a:p>
        </p:txBody>
      </p:sp>
    </p:spTree>
    <p:extLst>
      <p:ext uri="{BB962C8B-B14F-4D97-AF65-F5344CB8AC3E}">
        <p14:creationId xmlns:p14="http://schemas.microsoft.com/office/powerpoint/2010/main" val="63933427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文字版面配置區 2"/>
          <p:cNvSpPr>
            <a:spLocks noGrp="1"/>
          </p:cNvSpPr>
          <p:nvPr>
            <p:ph type="body" idx="1"/>
          </p:nvPr>
        </p:nvSpPr>
        <p:spPr/>
        <p:txBody>
          <a:bodyPr/>
          <a:lstStyle/>
          <a:p>
            <a:endParaRPr lang="zh-TW" altLang="en-US"/>
          </a:p>
        </p:txBody>
      </p:sp>
    </p:spTree>
    <p:extLst>
      <p:ext uri="{BB962C8B-B14F-4D97-AF65-F5344CB8AC3E}">
        <p14:creationId xmlns:p14="http://schemas.microsoft.com/office/powerpoint/2010/main" val="764129202"/>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zh-TW" altLang="en-US" dirty="0" smtClean="0"/>
              <a:t>程式架構</a:t>
            </a:r>
            <a:endParaRPr lang="zh-TW" altLang="en-US" dirty="0"/>
          </a:p>
        </p:txBody>
      </p:sp>
      <p:sp>
        <p:nvSpPr>
          <p:cNvPr id="5" name="矩形 4"/>
          <p:cNvSpPr/>
          <p:nvPr/>
        </p:nvSpPr>
        <p:spPr>
          <a:xfrm>
            <a:off x="1097280" y="2255520"/>
            <a:ext cx="3694176" cy="319430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r>
              <a:rPr lang="en-US" altLang="zh-TW" dirty="0" smtClean="0"/>
              <a:t>//</a:t>
            </a:r>
          </a:p>
          <a:p>
            <a:r>
              <a:rPr lang="en-US" altLang="zh-TW" dirty="0" smtClean="0"/>
              <a:t>// call Rest API direct</a:t>
            </a:r>
          </a:p>
          <a:p>
            <a:r>
              <a:rPr lang="en-US" altLang="zh-TW" dirty="0" smtClean="0"/>
              <a:t>//</a:t>
            </a:r>
          </a:p>
        </p:txBody>
      </p:sp>
      <p:sp>
        <p:nvSpPr>
          <p:cNvPr id="6" name="矩形 5"/>
          <p:cNvSpPr/>
          <p:nvPr/>
        </p:nvSpPr>
        <p:spPr>
          <a:xfrm>
            <a:off x="6766560" y="2255520"/>
            <a:ext cx="4389120" cy="319430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TW" altLang="en-US"/>
          </a:p>
        </p:txBody>
      </p:sp>
      <p:pic>
        <p:nvPicPr>
          <p:cNvPr id="1034" name="Picture 10" descr="http://hostforlife.eu/img/logo_aspnet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61174" y="2255520"/>
            <a:ext cx="969871" cy="524255"/>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command prompt」的圖片搜尋結果"/>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16279" y="2347674"/>
            <a:ext cx="441833" cy="432101"/>
          </a:xfrm>
          <a:prstGeom prst="rect">
            <a:avLst/>
          </a:prstGeom>
          <a:noFill/>
          <a:extLst>
            <a:ext uri="{909E8E84-426E-40DD-AFC4-6F175D3DCCD1}">
              <a14:hiddenFill xmlns:a14="http://schemas.microsoft.com/office/drawing/2010/main">
                <a:solidFill>
                  <a:srgbClr val="FFFFFF"/>
                </a:solidFill>
              </a14:hiddenFill>
            </a:ext>
          </a:extLst>
        </p:spPr>
      </p:pic>
      <p:sp>
        <p:nvSpPr>
          <p:cNvPr id="11" name="流程圖: 文件 10"/>
          <p:cNvSpPr/>
          <p:nvPr/>
        </p:nvSpPr>
        <p:spPr>
          <a:xfrm>
            <a:off x="8436864" y="4072128"/>
            <a:ext cx="2584704" cy="1231392"/>
          </a:xfrm>
          <a:prstGeom prst="flowChartDocumen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TW" dirty="0" smtClean="0"/>
              <a:t>~/</a:t>
            </a:r>
            <a:r>
              <a:rPr lang="en-US" altLang="zh-TW" dirty="0" err="1" smtClean="0"/>
              <a:t>App_Data</a:t>
            </a:r>
            <a:r>
              <a:rPr lang="en-US" altLang="zh-TW" dirty="0" smtClean="0"/>
              <a:t>/</a:t>
            </a:r>
            <a:r>
              <a:rPr lang="en-US" altLang="zh-TW" dirty="0" err="1" smtClean="0"/>
              <a:t>BIRDS.json</a:t>
            </a:r>
            <a:endParaRPr lang="zh-TW" altLang="en-US" dirty="0"/>
          </a:p>
        </p:txBody>
      </p:sp>
      <p:sp>
        <p:nvSpPr>
          <p:cNvPr id="12" name="矩形 11"/>
          <p:cNvSpPr/>
          <p:nvPr/>
        </p:nvSpPr>
        <p:spPr>
          <a:xfrm>
            <a:off x="6473952" y="3048000"/>
            <a:ext cx="1840992" cy="58521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TW" dirty="0" smtClean="0"/>
              <a:t>API: Birds</a:t>
            </a:r>
            <a:endParaRPr lang="zh-TW" altLang="en-US" dirty="0"/>
          </a:p>
        </p:txBody>
      </p:sp>
      <p:cxnSp>
        <p:nvCxnSpPr>
          <p:cNvPr id="14" name="肘形接點 13"/>
          <p:cNvCxnSpPr>
            <a:stCxn id="12" idx="3"/>
            <a:endCxn id="11" idx="0"/>
          </p:cNvCxnSpPr>
          <p:nvPr/>
        </p:nvCxnSpPr>
        <p:spPr>
          <a:xfrm>
            <a:off x="8314944" y="3340608"/>
            <a:ext cx="1414272" cy="731520"/>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7" name="直線單箭頭接點 16"/>
          <p:cNvCxnSpPr>
            <a:endCxn id="12" idx="1"/>
          </p:cNvCxnSpPr>
          <p:nvPr/>
        </p:nvCxnSpPr>
        <p:spPr>
          <a:xfrm>
            <a:off x="5084064" y="3340608"/>
            <a:ext cx="138988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矩形 12"/>
          <p:cNvSpPr/>
          <p:nvPr/>
        </p:nvSpPr>
        <p:spPr>
          <a:xfrm>
            <a:off x="3316224" y="3048000"/>
            <a:ext cx="1840992" cy="15240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TW" dirty="0" smtClean="0"/>
              <a:t>SDK</a:t>
            </a:r>
            <a:endParaRPr lang="zh-TW" altLang="en-US" dirty="0"/>
          </a:p>
        </p:txBody>
      </p:sp>
      <p:sp>
        <p:nvSpPr>
          <p:cNvPr id="7" name="矩形 6"/>
          <p:cNvSpPr/>
          <p:nvPr/>
        </p:nvSpPr>
        <p:spPr>
          <a:xfrm>
            <a:off x="5084064" y="1987296"/>
            <a:ext cx="1389888" cy="694944"/>
          </a:xfrm>
          <a:prstGeom prst="rect">
            <a:avLst/>
          </a:prstGeom>
          <a:ln>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TW" dirty="0" smtClean="0"/>
              <a:t>Contracts</a:t>
            </a:r>
            <a:endParaRPr lang="zh-TW" altLang="en-US" dirty="0"/>
          </a:p>
        </p:txBody>
      </p:sp>
      <p:sp>
        <p:nvSpPr>
          <p:cNvPr id="8" name="矩形 7"/>
          <p:cNvSpPr/>
          <p:nvPr/>
        </p:nvSpPr>
        <p:spPr>
          <a:xfrm>
            <a:off x="6547104" y="3133344"/>
            <a:ext cx="292608" cy="402336"/>
          </a:xfrm>
          <a:prstGeom prst="rect">
            <a:avLst/>
          </a:prstGeom>
          <a:ln>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zh-TW" altLang="en-US"/>
          </a:p>
        </p:txBody>
      </p:sp>
      <p:sp>
        <p:nvSpPr>
          <p:cNvPr id="16" name="矩形 15"/>
          <p:cNvSpPr/>
          <p:nvPr/>
        </p:nvSpPr>
        <p:spPr>
          <a:xfrm>
            <a:off x="4730496" y="3133344"/>
            <a:ext cx="316992" cy="1328928"/>
          </a:xfrm>
          <a:prstGeom prst="rect">
            <a:avLst/>
          </a:prstGeom>
          <a:ln>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zh-TW" altLang="en-US"/>
          </a:p>
        </p:txBody>
      </p:sp>
      <p:cxnSp>
        <p:nvCxnSpPr>
          <p:cNvPr id="10" name="肘形接點 9"/>
          <p:cNvCxnSpPr>
            <a:stCxn id="16" idx="0"/>
            <a:endCxn id="7" idx="1"/>
          </p:cNvCxnSpPr>
          <p:nvPr/>
        </p:nvCxnSpPr>
        <p:spPr>
          <a:xfrm rot="5400000" flipH="1" flipV="1">
            <a:off x="4587240" y="2636520"/>
            <a:ext cx="798576" cy="195072"/>
          </a:xfrm>
          <a:prstGeom prst="bentConnector2">
            <a:avLst/>
          </a:prstGeom>
          <a:ln w="9525"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8" name="肘形接點 17"/>
          <p:cNvCxnSpPr>
            <a:endCxn id="7" idx="3"/>
          </p:cNvCxnSpPr>
          <p:nvPr/>
        </p:nvCxnSpPr>
        <p:spPr>
          <a:xfrm rot="16200000" flipV="1">
            <a:off x="6166104" y="2642616"/>
            <a:ext cx="798576" cy="182880"/>
          </a:xfrm>
          <a:prstGeom prst="bentConnector2">
            <a:avLst/>
          </a:prstGeom>
          <a:ln w="9525"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194878480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r>
              <a:rPr lang="en-US" altLang="zh-TW" dirty="0" smtClean="0"/>
              <a:t>Problem</a:t>
            </a:r>
            <a:endParaRPr lang="zh-TW" altLang="en-US" dirty="0"/>
          </a:p>
        </p:txBody>
      </p:sp>
      <p:sp>
        <p:nvSpPr>
          <p:cNvPr id="4" name="內容版面配置區 3"/>
          <p:cNvSpPr>
            <a:spLocks noGrp="1"/>
          </p:cNvSpPr>
          <p:nvPr>
            <p:ph idx="1"/>
          </p:nvPr>
        </p:nvSpPr>
        <p:spPr/>
        <p:txBody>
          <a:bodyPr>
            <a:normAutofit fontScale="92500" lnSpcReduction="20000"/>
          </a:bodyPr>
          <a:lstStyle/>
          <a:p>
            <a:pPr marL="457200" indent="-457200">
              <a:buFont typeface="+mj-lt"/>
              <a:buAutoNum type="arabicPeriod"/>
            </a:pPr>
            <a:r>
              <a:rPr lang="en-US" altLang="zh-TW" sz="3200" dirty="0" smtClean="0"/>
              <a:t>Client / Server </a:t>
            </a:r>
            <a:r>
              <a:rPr lang="zh-TW" altLang="en-US" sz="3200" dirty="0" smtClean="0"/>
              <a:t>通常無法同時更新</a:t>
            </a:r>
            <a:endParaRPr lang="en-US" altLang="zh-TW" sz="3200" dirty="0" smtClean="0"/>
          </a:p>
          <a:p>
            <a:pPr marL="457200" indent="-457200">
              <a:buFont typeface="+mj-lt"/>
              <a:buAutoNum type="arabicPeriod"/>
            </a:pPr>
            <a:endParaRPr lang="en-US" altLang="zh-TW" sz="3200" dirty="0" smtClean="0"/>
          </a:p>
          <a:p>
            <a:pPr marL="457200" indent="-457200">
              <a:buFont typeface="+mj-lt"/>
              <a:buAutoNum type="arabicPeriod"/>
            </a:pPr>
            <a:endParaRPr lang="en-US" altLang="zh-TW" sz="3200" dirty="0" smtClean="0"/>
          </a:p>
          <a:p>
            <a:pPr marL="457200" indent="-457200">
              <a:buFont typeface="+mj-lt"/>
              <a:buAutoNum type="arabicPeriod"/>
            </a:pPr>
            <a:endParaRPr lang="en-US" altLang="zh-TW" sz="3200" dirty="0"/>
          </a:p>
          <a:p>
            <a:pPr marL="457200" indent="-457200">
              <a:buFont typeface="+mj-lt"/>
              <a:buAutoNum type="arabicPeriod"/>
            </a:pPr>
            <a:endParaRPr lang="en-US" altLang="zh-TW" sz="3200" dirty="0" smtClean="0"/>
          </a:p>
          <a:p>
            <a:pPr marL="457200" indent="-457200">
              <a:buFont typeface="+mj-lt"/>
              <a:buAutoNum type="arabicPeriod"/>
            </a:pPr>
            <a:endParaRPr lang="en-US" altLang="zh-TW" sz="3200" dirty="0" smtClean="0"/>
          </a:p>
          <a:p>
            <a:pPr marL="457200" indent="-457200">
              <a:buFont typeface="+mj-lt"/>
              <a:buAutoNum type="arabicPeriod"/>
            </a:pPr>
            <a:endParaRPr lang="en-US" altLang="zh-TW" sz="3200" dirty="0"/>
          </a:p>
          <a:p>
            <a:pPr marL="0" indent="0">
              <a:buNone/>
            </a:pPr>
            <a:r>
              <a:rPr lang="en-US" altLang="zh-TW" sz="3200" dirty="0" smtClean="0"/>
              <a:t>API:</a:t>
            </a:r>
            <a:r>
              <a:rPr lang="zh-TW" altLang="en-US" sz="3200" dirty="0" smtClean="0"/>
              <a:t> 必須有與舊版 </a:t>
            </a:r>
            <a:r>
              <a:rPr lang="en-US" altLang="zh-TW" sz="3200" dirty="0" smtClean="0"/>
              <a:t>SDK</a:t>
            </a:r>
            <a:r>
              <a:rPr lang="zh-TW" altLang="en-US" sz="3200" dirty="0" smtClean="0"/>
              <a:t> 相容的機制</a:t>
            </a:r>
            <a:endParaRPr lang="zh-TW" altLang="en-US" sz="3200" dirty="0"/>
          </a:p>
        </p:txBody>
      </p:sp>
      <p:pic>
        <p:nvPicPr>
          <p:cNvPr id="2" name="圖片 1"/>
          <p:cNvPicPr>
            <a:picLocks noChangeAspect="1"/>
          </p:cNvPicPr>
          <p:nvPr/>
        </p:nvPicPr>
        <p:blipFill>
          <a:blip r:embed="rId2"/>
          <a:stretch>
            <a:fillRect/>
          </a:stretch>
        </p:blipFill>
        <p:spPr>
          <a:xfrm>
            <a:off x="1097280" y="2275141"/>
            <a:ext cx="8193405" cy="2882865"/>
          </a:xfrm>
          <a:prstGeom prst="rect">
            <a:avLst/>
          </a:prstGeom>
        </p:spPr>
      </p:pic>
    </p:spTree>
    <p:extLst>
      <p:ext uri="{BB962C8B-B14F-4D97-AF65-F5344CB8AC3E}">
        <p14:creationId xmlns:p14="http://schemas.microsoft.com/office/powerpoint/2010/main" val="46985616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en-US" altLang="zh-TW" dirty="0" smtClean="0"/>
              <a:t>Windows Container Basic</a:t>
            </a:r>
            <a:endParaRPr lang="zh-TW" altLang="en-US" dirty="0"/>
          </a:p>
        </p:txBody>
      </p:sp>
      <p:sp>
        <p:nvSpPr>
          <p:cNvPr id="5" name="內容版面配置區 4"/>
          <p:cNvSpPr>
            <a:spLocks noGrp="1"/>
          </p:cNvSpPr>
          <p:nvPr>
            <p:ph idx="1"/>
          </p:nvPr>
        </p:nvSpPr>
        <p:spPr/>
        <p:txBody>
          <a:bodyPr/>
          <a:lstStyle/>
          <a:p>
            <a:pPr marL="457200" indent="-457200">
              <a:buFont typeface="+mj-lt"/>
              <a:buAutoNum type="arabicPeriod"/>
            </a:pPr>
            <a:r>
              <a:rPr lang="en-US" altLang="zh-TW" dirty="0" smtClean="0"/>
              <a:t>Windows Container </a:t>
            </a:r>
            <a:r>
              <a:rPr lang="en-US" altLang="zh-TW" dirty="0" err="1" smtClean="0"/>
              <a:t>v.s</a:t>
            </a:r>
            <a:r>
              <a:rPr lang="en-US" altLang="zh-TW" dirty="0" smtClean="0"/>
              <a:t>. Docker for Windows</a:t>
            </a:r>
          </a:p>
          <a:p>
            <a:pPr marL="457200" indent="-457200">
              <a:buFont typeface="+mj-lt"/>
              <a:buAutoNum type="arabicPeriod"/>
            </a:pPr>
            <a:r>
              <a:rPr lang="zh-TW" altLang="en-US" dirty="0" smtClean="0"/>
              <a:t>環境安裝設定 </a:t>
            </a:r>
            <a:r>
              <a:rPr lang="en-US" altLang="zh-TW" dirty="0" smtClean="0"/>
              <a:t>&amp;</a:t>
            </a:r>
            <a:r>
              <a:rPr lang="zh-TW" altLang="en-US" dirty="0" smtClean="0"/>
              <a:t> 授權的選擇</a:t>
            </a:r>
            <a:endParaRPr lang="en-US" altLang="zh-TW" dirty="0" smtClean="0"/>
          </a:p>
          <a:p>
            <a:pPr marL="457200" indent="-457200">
              <a:buFont typeface="+mj-lt"/>
              <a:buAutoNum type="arabicPeriod"/>
            </a:pPr>
            <a:r>
              <a:rPr lang="zh-TW" altLang="en-US" dirty="0" smtClean="0"/>
              <a:t>容器的執行與管理</a:t>
            </a:r>
            <a:r>
              <a:rPr lang="en-US" altLang="zh-TW" dirty="0" smtClean="0"/>
              <a:t/>
            </a:r>
            <a:br>
              <a:rPr lang="en-US" altLang="zh-TW" dirty="0" smtClean="0"/>
            </a:br>
            <a:r>
              <a:rPr lang="en-US" altLang="zh-TW" dirty="0" smtClean="0"/>
              <a:t>– </a:t>
            </a:r>
            <a:r>
              <a:rPr lang="en-US" altLang="zh-TW" dirty="0" err="1" smtClean="0"/>
              <a:t>docker</a:t>
            </a:r>
            <a:r>
              <a:rPr lang="en-US" altLang="zh-TW" dirty="0" smtClean="0"/>
              <a:t> run | </a:t>
            </a:r>
            <a:r>
              <a:rPr lang="en-US" altLang="zh-TW" dirty="0" err="1" smtClean="0"/>
              <a:t>rm</a:t>
            </a:r>
            <a:r>
              <a:rPr lang="en-US" altLang="zh-TW" dirty="0" smtClean="0"/>
              <a:t> | </a:t>
            </a:r>
            <a:r>
              <a:rPr lang="en-US" altLang="zh-TW" dirty="0" err="1" smtClean="0"/>
              <a:t>ps</a:t>
            </a:r>
            <a:endParaRPr lang="en-US" altLang="zh-TW" dirty="0" smtClean="0"/>
          </a:p>
          <a:p>
            <a:pPr marL="457200" indent="-457200">
              <a:buFont typeface="+mj-lt"/>
              <a:buAutoNum type="arabicPeriod"/>
            </a:pPr>
            <a:r>
              <a:rPr lang="zh-TW" altLang="en-US" dirty="0" smtClean="0"/>
              <a:t>執行中的容器進階操作 </a:t>
            </a:r>
            <a:r>
              <a:rPr lang="en-US" altLang="zh-TW" dirty="0" smtClean="0"/>
              <a:t/>
            </a:r>
            <a:br>
              <a:rPr lang="en-US" altLang="zh-TW" dirty="0" smtClean="0"/>
            </a:br>
            <a:r>
              <a:rPr lang="en-US" altLang="zh-TW" dirty="0" smtClean="0"/>
              <a:t>–</a:t>
            </a:r>
            <a:r>
              <a:rPr lang="zh-TW" altLang="en-US" dirty="0" smtClean="0"/>
              <a:t> </a:t>
            </a:r>
            <a:r>
              <a:rPr lang="en-US" altLang="zh-TW" dirty="0"/>
              <a:t>start | stop | exec | attach</a:t>
            </a:r>
          </a:p>
          <a:p>
            <a:pPr marL="457200" indent="-457200">
              <a:buFont typeface="+mj-lt"/>
              <a:buAutoNum type="arabicPeriod"/>
            </a:pPr>
            <a:r>
              <a:rPr lang="zh-TW" altLang="en-US" dirty="0" smtClean="0"/>
              <a:t>映像檔的管理 </a:t>
            </a:r>
            <a:r>
              <a:rPr lang="en-US" altLang="zh-TW" dirty="0" smtClean="0"/>
              <a:t/>
            </a:r>
            <a:br>
              <a:rPr lang="en-US" altLang="zh-TW" dirty="0" smtClean="0"/>
            </a:br>
            <a:r>
              <a:rPr lang="en-US" altLang="zh-TW" dirty="0" smtClean="0"/>
              <a:t>–</a:t>
            </a:r>
            <a:r>
              <a:rPr lang="zh-TW" altLang="en-US" dirty="0" smtClean="0"/>
              <a:t> </a:t>
            </a:r>
            <a:r>
              <a:rPr lang="en-US" altLang="zh-TW" dirty="0" err="1" smtClean="0"/>
              <a:t>docker</a:t>
            </a:r>
            <a:r>
              <a:rPr lang="en-US" altLang="zh-TW" dirty="0" smtClean="0"/>
              <a:t> pull | build | images | </a:t>
            </a:r>
            <a:r>
              <a:rPr lang="en-US" altLang="zh-TW" dirty="0" err="1" smtClean="0"/>
              <a:t>rmi</a:t>
            </a:r>
            <a:endParaRPr lang="en-US" altLang="zh-TW" dirty="0" smtClean="0"/>
          </a:p>
          <a:p>
            <a:pPr marL="457200" indent="-457200">
              <a:buFont typeface="+mj-lt"/>
              <a:buAutoNum type="arabicPeriod"/>
            </a:pPr>
            <a:r>
              <a:rPr lang="zh-TW" altLang="en-US" dirty="0" smtClean="0"/>
              <a:t>儲存庫的操作與管理 </a:t>
            </a:r>
            <a:r>
              <a:rPr lang="en-US" altLang="zh-TW" dirty="0" smtClean="0"/>
              <a:t/>
            </a:r>
            <a:br>
              <a:rPr lang="en-US" altLang="zh-TW" dirty="0" smtClean="0"/>
            </a:br>
            <a:r>
              <a:rPr lang="en-US" altLang="zh-TW" dirty="0" smtClean="0"/>
              <a:t>-</a:t>
            </a:r>
            <a:r>
              <a:rPr lang="zh-TW" altLang="en-US" dirty="0" smtClean="0"/>
              <a:t> </a:t>
            </a:r>
            <a:r>
              <a:rPr lang="en-US" altLang="zh-TW" dirty="0" err="1" smtClean="0"/>
              <a:t>docker</a:t>
            </a:r>
            <a:r>
              <a:rPr lang="en-US" altLang="zh-TW" dirty="0" smtClean="0"/>
              <a:t> push | search</a:t>
            </a:r>
          </a:p>
          <a:p>
            <a:pPr marL="457200" indent="-457200">
              <a:buFont typeface="+mj-lt"/>
              <a:buAutoNum type="arabicPeriod"/>
            </a:pPr>
            <a:endParaRPr lang="zh-TW" altLang="en-US" dirty="0"/>
          </a:p>
        </p:txBody>
      </p:sp>
    </p:spTree>
    <p:extLst>
      <p:ext uri="{BB962C8B-B14F-4D97-AF65-F5344CB8AC3E}">
        <p14:creationId xmlns:p14="http://schemas.microsoft.com/office/powerpoint/2010/main" val="1553591128"/>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Without service contract</a:t>
            </a:r>
            <a:endParaRPr lang="zh-TW" altLang="en-US" dirty="0"/>
          </a:p>
        </p:txBody>
      </p:sp>
      <p:sp>
        <p:nvSpPr>
          <p:cNvPr id="3" name="內容版面配置區 2"/>
          <p:cNvSpPr>
            <a:spLocks noGrp="1"/>
          </p:cNvSpPr>
          <p:nvPr>
            <p:ph idx="1"/>
          </p:nvPr>
        </p:nvSpPr>
        <p:spPr/>
        <p:txBody>
          <a:bodyPr/>
          <a:lstStyle/>
          <a:p>
            <a:endParaRPr lang="zh-TW" altLang="en-US"/>
          </a:p>
        </p:txBody>
      </p:sp>
      <p:pic>
        <p:nvPicPr>
          <p:cNvPr id="6146" name="Picture 2" descr="架構圖"/>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5292" y="2033376"/>
            <a:ext cx="11382375" cy="36480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0921172"/>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With service contract</a:t>
            </a:r>
            <a:endParaRPr lang="zh-TW" altLang="en-US" dirty="0"/>
          </a:p>
        </p:txBody>
      </p:sp>
      <p:sp>
        <p:nvSpPr>
          <p:cNvPr id="3" name="內容版面配置區 2"/>
          <p:cNvSpPr>
            <a:spLocks noGrp="1"/>
          </p:cNvSpPr>
          <p:nvPr>
            <p:ph idx="1"/>
          </p:nvPr>
        </p:nvSpPr>
        <p:spPr/>
        <p:txBody>
          <a:bodyPr/>
          <a:lstStyle/>
          <a:p>
            <a:endParaRPr lang="zh-TW" altLang="en-US"/>
          </a:p>
        </p:txBody>
      </p:sp>
      <p:pic>
        <p:nvPicPr>
          <p:cNvPr id="7170" name="Picture 2" descr="API service contrac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4355" y="2361989"/>
            <a:ext cx="11144250" cy="2990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3285677"/>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“Client </a:t>
            </a:r>
            <a:r>
              <a:rPr lang="en-US" altLang="zh-TW" dirty="0" err="1" smtClean="0"/>
              <a:t>Side”API</a:t>
            </a:r>
            <a:r>
              <a:rPr lang="en-US" altLang="zh-TW" dirty="0" smtClean="0"/>
              <a:t> contract</a:t>
            </a:r>
            <a:endParaRPr lang="zh-TW" altLang="en-US" dirty="0"/>
          </a:p>
        </p:txBody>
      </p:sp>
      <p:sp>
        <p:nvSpPr>
          <p:cNvPr id="3" name="內容版面配置區 2"/>
          <p:cNvSpPr>
            <a:spLocks noGrp="1"/>
          </p:cNvSpPr>
          <p:nvPr>
            <p:ph idx="1"/>
          </p:nvPr>
        </p:nvSpPr>
        <p:spPr/>
        <p:txBody>
          <a:bodyPr/>
          <a:lstStyle/>
          <a:p>
            <a:endParaRPr lang="zh-TW" altLang="en-US"/>
          </a:p>
        </p:txBody>
      </p:sp>
      <p:pic>
        <p:nvPicPr>
          <p:cNvPr id="8194" name="Picture 2" descr="sdk contrac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6742" y="2257213"/>
            <a:ext cx="11039475" cy="32004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0688930"/>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en-US" altLang="zh-TW" dirty="0" smtClean="0"/>
              <a:t>DEMO</a:t>
            </a:r>
            <a:endParaRPr lang="zh-TW" altLang="en-US" dirty="0"/>
          </a:p>
        </p:txBody>
      </p:sp>
      <p:sp>
        <p:nvSpPr>
          <p:cNvPr id="5" name="文字版面配置區 4"/>
          <p:cNvSpPr>
            <a:spLocks noGrp="1"/>
          </p:cNvSpPr>
          <p:nvPr>
            <p:ph type="body" idx="1"/>
          </p:nvPr>
        </p:nvSpPr>
        <p:spPr/>
        <p:txBody>
          <a:bodyPr>
            <a:normAutofit/>
          </a:bodyPr>
          <a:lstStyle/>
          <a:p>
            <a:endParaRPr lang="zh-TW" altLang="en-US" dirty="0"/>
          </a:p>
        </p:txBody>
      </p:sp>
      <p:sp>
        <p:nvSpPr>
          <p:cNvPr id="6" name="文字方塊 5"/>
          <p:cNvSpPr txBox="1"/>
          <p:nvPr/>
        </p:nvSpPr>
        <p:spPr>
          <a:xfrm>
            <a:off x="987552" y="5596128"/>
            <a:ext cx="7413120" cy="1200329"/>
          </a:xfrm>
          <a:prstGeom prst="rect">
            <a:avLst/>
          </a:prstGeom>
          <a:noFill/>
        </p:spPr>
        <p:txBody>
          <a:bodyPr wrap="none" rtlCol="0">
            <a:spAutoFit/>
          </a:bodyPr>
          <a:lstStyle/>
          <a:p>
            <a:r>
              <a:rPr lang="en-US" altLang="zh-TW" sz="2400" dirty="0"/>
              <a:t>https://</a:t>
            </a:r>
            <a:r>
              <a:rPr lang="en-US" altLang="zh-TW" sz="2400" dirty="0" smtClean="0"/>
              <a:t>github.com/andrew0928/SDKDemo/tree/</a:t>
            </a:r>
            <a:r>
              <a:rPr lang="en-US" altLang="zh-TW" sz="2400" b="1" dirty="0" smtClean="0">
                <a:solidFill>
                  <a:srgbClr val="FF0000"/>
                </a:solidFill>
              </a:rPr>
              <a:t>dev-SDK</a:t>
            </a:r>
            <a:endParaRPr lang="zh-TW" altLang="en-US" sz="2400" b="1" dirty="0">
              <a:solidFill>
                <a:srgbClr val="FF0000"/>
              </a:solidFill>
            </a:endParaRPr>
          </a:p>
          <a:p>
            <a:endParaRPr lang="en-US" altLang="zh-TW" sz="2400" dirty="0" smtClean="0"/>
          </a:p>
          <a:p>
            <a:endParaRPr lang="zh-TW" altLang="en-US" sz="2400" dirty="0"/>
          </a:p>
        </p:txBody>
      </p:sp>
    </p:spTree>
    <p:extLst>
      <p:ext uri="{BB962C8B-B14F-4D97-AF65-F5344CB8AC3E}">
        <p14:creationId xmlns:p14="http://schemas.microsoft.com/office/powerpoint/2010/main" val="2121411201"/>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小</a:t>
            </a:r>
            <a:r>
              <a:rPr lang="zh-TW" altLang="en-US" dirty="0"/>
              <a:t>結</a:t>
            </a:r>
            <a:endParaRPr lang="zh-TW" altLang="en-US" dirty="0"/>
          </a:p>
        </p:txBody>
      </p:sp>
      <p:sp>
        <p:nvSpPr>
          <p:cNvPr id="3" name="內容版面配置區 2"/>
          <p:cNvSpPr>
            <a:spLocks noGrp="1"/>
          </p:cNvSpPr>
          <p:nvPr>
            <p:ph idx="1"/>
          </p:nvPr>
        </p:nvSpPr>
        <p:spPr/>
        <p:txBody>
          <a:bodyPr>
            <a:normAutofit/>
          </a:bodyPr>
          <a:lstStyle/>
          <a:p>
            <a:r>
              <a:rPr lang="en-US" altLang="zh-TW" sz="2800" dirty="0" smtClean="0"/>
              <a:t>Service / Server Side API Contract:</a:t>
            </a:r>
          </a:p>
          <a:p>
            <a:pPr>
              <a:buFont typeface="Wingdings" panose="05000000000000000000" pitchFamily="2" charset="2"/>
              <a:buChar char="p"/>
            </a:pPr>
            <a:r>
              <a:rPr lang="en-US" altLang="zh-TW" sz="2800" dirty="0" smtClean="0"/>
              <a:t> </a:t>
            </a:r>
            <a:r>
              <a:rPr lang="zh-TW" altLang="en-US" sz="2800" dirty="0" smtClean="0"/>
              <a:t>確保 </a:t>
            </a:r>
            <a:r>
              <a:rPr lang="en-US" altLang="zh-TW" sz="2800" dirty="0" smtClean="0"/>
              <a:t>SERVER</a:t>
            </a:r>
            <a:r>
              <a:rPr lang="zh-TW" altLang="en-US" sz="2800" dirty="0" smtClean="0"/>
              <a:t> 更新後，既有的 </a:t>
            </a:r>
            <a:r>
              <a:rPr lang="en-US" altLang="zh-TW" sz="2800" dirty="0" smtClean="0"/>
              <a:t>Client</a:t>
            </a:r>
            <a:r>
              <a:rPr lang="zh-TW" altLang="en-US" sz="2800" dirty="0" smtClean="0"/>
              <a:t> </a:t>
            </a:r>
            <a:r>
              <a:rPr lang="en-US" altLang="zh-TW" sz="2800" dirty="0" smtClean="0"/>
              <a:t>APP</a:t>
            </a:r>
            <a:r>
              <a:rPr lang="zh-TW" altLang="en-US" sz="2800" dirty="0" smtClean="0"/>
              <a:t> 能正常運作</a:t>
            </a:r>
            <a:endParaRPr lang="en-US" altLang="zh-TW" sz="2800" dirty="0" smtClean="0"/>
          </a:p>
          <a:p>
            <a:endParaRPr lang="en-US" altLang="zh-TW" sz="2800" dirty="0"/>
          </a:p>
          <a:p>
            <a:r>
              <a:rPr lang="en-US" altLang="zh-TW" sz="2800" dirty="0" smtClean="0"/>
              <a:t>Client / SDK API Contract:</a:t>
            </a:r>
          </a:p>
          <a:p>
            <a:pPr>
              <a:buFont typeface="Wingdings" panose="05000000000000000000" pitchFamily="2" charset="2"/>
              <a:buChar char="p"/>
            </a:pPr>
            <a:r>
              <a:rPr lang="zh-TW" altLang="en-US" sz="2800" dirty="0" smtClean="0"/>
              <a:t> 確保 </a:t>
            </a:r>
            <a:r>
              <a:rPr lang="en-US" altLang="zh-TW" sz="2800" dirty="0" smtClean="0"/>
              <a:t>SDK</a:t>
            </a:r>
            <a:r>
              <a:rPr lang="zh-TW" altLang="en-US" sz="2800" dirty="0" smtClean="0"/>
              <a:t> 更新後，既有的 </a:t>
            </a:r>
            <a:r>
              <a:rPr lang="en-US" altLang="zh-TW" sz="2800" dirty="0" smtClean="0"/>
              <a:t>Client</a:t>
            </a:r>
            <a:r>
              <a:rPr lang="zh-TW" altLang="en-US" sz="2800" dirty="0" smtClean="0"/>
              <a:t> </a:t>
            </a:r>
            <a:r>
              <a:rPr lang="en-US" altLang="zh-TW" sz="2800" dirty="0" smtClean="0"/>
              <a:t>APP</a:t>
            </a:r>
            <a:r>
              <a:rPr lang="zh-TW" altLang="en-US" sz="2800" dirty="0" smtClean="0"/>
              <a:t> 只要更新 </a:t>
            </a:r>
            <a:r>
              <a:rPr lang="en-US" altLang="zh-TW" sz="2800" dirty="0" smtClean="0"/>
              <a:t>DLL </a:t>
            </a:r>
            <a:r>
              <a:rPr lang="zh-TW" altLang="en-US" sz="2800" dirty="0" smtClean="0"/>
              <a:t>或是重新編譯 </a:t>
            </a:r>
            <a:r>
              <a:rPr lang="en-US" altLang="zh-TW" sz="2800" dirty="0" smtClean="0"/>
              <a:t>(</a:t>
            </a:r>
            <a:r>
              <a:rPr lang="zh-TW" altLang="en-US" sz="2800" dirty="0" smtClean="0"/>
              <a:t>不需要更改 </a:t>
            </a:r>
            <a:r>
              <a:rPr lang="en-US" altLang="zh-TW" sz="2800" dirty="0" smtClean="0"/>
              <a:t>source</a:t>
            </a:r>
            <a:r>
              <a:rPr lang="zh-TW" altLang="en-US" sz="2800" dirty="0" smtClean="0"/>
              <a:t> </a:t>
            </a:r>
            <a:r>
              <a:rPr lang="en-US" altLang="zh-TW" sz="2800" dirty="0" smtClean="0"/>
              <a:t>code)</a:t>
            </a:r>
            <a:r>
              <a:rPr lang="zh-TW" altLang="en-US" sz="2800" dirty="0" smtClean="0"/>
              <a:t> 就能正常運作</a:t>
            </a:r>
            <a:endParaRPr lang="zh-TW" altLang="en-US" sz="2800" dirty="0"/>
          </a:p>
        </p:txBody>
      </p:sp>
    </p:spTree>
    <p:extLst>
      <p:ext uri="{BB962C8B-B14F-4D97-AF65-F5344CB8AC3E}">
        <p14:creationId xmlns:p14="http://schemas.microsoft.com/office/powerpoint/2010/main" val="2170506960"/>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RESTful </a:t>
            </a:r>
            <a:r>
              <a:rPr lang="en-US" altLang="zh-TW" dirty="0" smtClean="0"/>
              <a:t>API</a:t>
            </a:r>
            <a:r>
              <a:rPr lang="zh-TW" altLang="en-US" dirty="0" smtClean="0"/>
              <a:t> 版本策略</a:t>
            </a:r>
            <a:endParaRPr lang="zh-TW" altLang="en-US" dirty="0"/>
          </a:p>
        </p:txBody>
      </p:sp>
      <p:sp>
        <p:nvSpPr>
          <p:cNvPr id="5" name="文字版面配置區 4"/>
          <p:cNvSpPr>
            <a:spLocks noGrp="1"/>
          </p:cNvSpPr>
          <p:nvPr>
            <p:ph type="body" idx="1"/>
          </p:nvPr>
        </p:nvSpPr>
        <p:spPr/>
        <p:txBody>
          <a:bodyPr/>
          <a:lstStyle/>
          <a:p>
            <a:endParaRPr lang="zh-TW" altLang="en-US"/>
          </a:p>
        </p:txBody>
      </p:sp>
      <p:sp>
        <p:nvSpPr>
          <p:cNvPr id="4" name="文字方塊 3"/>
          <p:cNvSpPr txBox="1"/>
          <p:nvPr/>
        </p:nvSpPr>
        <p:spPr>
          <a:xfrm>
            <a:off x="0" y="6488668"/>
            <a:ext cx="4302203" cy="369332"/>
          </a:xfrm>
          <a:prstGeom prst="rect">
            <a:avLst/>
          </a:prstGeom>
          <a:noFill/>
        </p:spPr>
        <p:txBody>
          <a:bodyPr wrap="none" rtlCol="0">
            <a:spAutoFit/>
          </a:bodyPr>
          <a:lstStyle/>
          <a:p>
            <a:r>
              <a:rPr lang="en-US" altLang="zh-TW" dirty="0">
                <a:solidFill>
                  <a:schemeClr val="bg1"/>
                </a:solidFill>
              </a:rPr>
              <a:t>http://ningandjiao.iteye.com/blog/1990004</a:t>
            </a:r>
            <a:endParaRPr lang="zh-TW" altLang="en-US" dirty="0">
              <a:solidFill>
                <a:schemeClr val="bg1"/>
              </a:solidFill>
            </a:endParaRPr>
          </a:p>
        </p:txBody>
      </p:sp>
    </p:spTree>
    <p:extLst>
      <p:ext uri="{BB962C8B-B14F-4D97-AF65-F5344CB8AC3E}">
        <p14:creationId xmlns:p14="http://schemas.microsoft.com/office/powerpoint/2010/main" val="3125613214"/>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無版本 </a:t>
            </a:r>
            <a:r>
              <a:rPr lang="en-US" altLang="zh-TW" dirty="0" smtClean="0"/>
              <a:t>(</a:t>
            </a:r>
            <a:r>
              <a:rPr lang="zh-TW" altLang="en-US" dirty="0" smtClean="0"/>
              <a:t>只保留最新版本</a:t>
            </a:r>
            <a:r>
              <a:rPr lang="en-US" altLang="zh-TW" dirty="0" smtClean="0"/>
              <a:t>), The Knot</a:t>
            </a:r>
            <a:endParaRPr lang="zh-TW" altLang="en-US" dirty="0"/>
          </a:p>
        </p:txBody>
      </p:sp>
      <p:pic>
        <p:nvPicPr>
          <p:cNvPr id="2050" name="Picture 2" descr="http://dl2.iteye.com/upload/attachment/0092/1544/8ab9f462-64ea-3fc2-a687-b22f85cbbf59.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609149" y="1773936"/>
            <a:ext cx="5034662" cy="44625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2699028"/>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保留所有版本，用戶端自行選擇</a:t>
            </a:r>
            <a:endParaRPr lang="zh-TW" altLang="en-US" dirty="0"/>
          </a:p>
        </p:txBody>
      </p:sp>
      <p:pic>
        <p:nvPicPr>
          <p:cNvPr id="4100" name="Picture 4" descr="http://dl2.iteye.com/upload/attachment/0092/1542/80df0b78-9901-341e-a49b-aeef1f4e83a3.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511296" y="1786999"/>
            <a:ext cx="5229734" cy="44826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0788041"/>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只保留最新版，但是必須相容舊</a:t>
            </a:r>
            <a:r>
              <a:rPr lang="zh-TW" altLang="en-US" dirty="0"/>
              <a:t>版</a:t>
            </a:r>
          </a:p>
        </p:txBody>
      </p:sp>
      <p:pic>
        <p:nvPicPr>
          <p:cNvPr id="5122" name="Picture 2" descr="http://dl2.iteye.com/upload/attachment/0092/1546/a4a3d483-7387-34d5-92a5-e175be0df06f.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471870" y="1777748"/>
            <a:ext cx="5308586" cy="44523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173388"/>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版本驗證的方式</a:t>
            </a:r>
            <a:endParaRPr lang="zh-TW" altLang="en-US" dirty="0"/>
          </a:p>
        </p:txBody>
      </p:sp>
      <p:sp>
        <p:nvSpPr>
          <p:cNvPr id="4" name="圓角矩形 3"/>
          <p:cNvSpPr/>
          <p:nvPr/>
        </p:nvSpPr>
        <p:spPr>
          <a:xfrm>
            <a:off x="1694688" y="2084832"/>
            <a:ext cx="3401568" cy="1231392"/>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TW" dirty="0" smtClean="0"/>
              <a:t>APP</a:t>
            </a:r>
            <a:r>
              <a:rPr lang="zh-TW" altLang="en-US" dirty="0" smtClean="0"/>
              <a:t> </a:t>
            </a:r>
            <a:r>
              <a:rPr lang="en-US" altLang="zh-TW" dirty="0" smtClean="0"/>
              <a:t>(CLIENT)</a:t>
            </a:r>
            <a:endParaRPr lang="zh-TW" altLang="en-US" dirty="0"/>
          </a:p>
        </p:txBody>
      </p:sp>
      <p:sp>
        <p:nvSpPr>
          <p:cNvPr id="5" name="圓角矩形 4"/>
          <p:cNvSpPr/>
          <p:nvPr/>
        </p:nvSpPr>
        <p:spPr>
          <a:xfrm>
            <a:off x="7181088" y="2084832"/>
            <a:ext cx="3401568" cy="1231392"/>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TW" dirty="0" smtClean="0"/>
              <a:t>API</a:t>
            </a:r>
            <a:r>
              <a:rPr lang="zh-TW" altLang="en-US" dirty="0" smtClean="0"/>
              <a:t> </a:t>
            </a:r>
            <a:r>
              <a:rPr lang="en-US" altLang="zh-TW" dirty="0" smtClean="0"/>
              <a:t>(SERVER)</a:t>
            </a:r>
            <a:endParaRPr lang="zh-TW" altLang="en-US" dirty="0"/>
          </a:p>
        </p:txBody>
      </p:sp>
      <p:cxnSp>
        <p:nvCxnSpPr>
          <p:cNvPr id="7" name="直線單箭頭接點 6"/>
          <p:cNvCxnSpPr/>
          <p:nvPr/>
        </p:nvCxnSpPr>
        <p:spPr>
          <a:xfrm>
            <a:off x="5096256" y="2365248"/>
            <a:ext cx="208483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文字方塊 7"/>
          <p:cNvSpPr txBox="1"/>
          <p:nvPr/>
        </p:nvSpPr>
        <p:spPr>
          <a:xfrm>
            <a:off x="5071872" y="2048256"/>
            <a:ext cx="2133533" cy="646331"/>
          </a:xfrm>
          <a:prstGeom prst="rect">
            <a:avLst/>
          </a:prstGeom>
          <a:noFill/>
        </p:spPr>
        <p:txBody>
          <a:bodyPr wrap="none" rtlCol="0">
            <a:spAutoFit/>
          </a:bodyPr>
          <a:lstStyle/>
          <a:p>
            <a:r>
              <a:rPr lang="en-US" altLang="zh-TW" dirty="0" smtClean="0"/>
              <a:t>Query server version</a:t>
            </a:r>
          </a:p>
          <a:p>
            <a:endParaRPr lang="zh-TW" altLang="en-US" dirty="0"/>
          </a:p>
        </p:txBody>
      </p:sp>
      <p:cxnSp>
        <p:nvCxnSpPr>
          <p:cNvPr id="9" name="直線單箭頭接點 8"/>
          <p:cNvCxnSpPr/>
          <p:nvPr/>
        </p:nvCxnSpPr>
        <p:spPr>
          <a:xfrm>
            <a:off x="5096256" y="3011424"/>
            <a:ext cx="208483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文字方塊 9"/>
          <p:cNvSpPr txBox="1"/>
          <p:nvPr/>
        </p:nvSpPr>
        <p:spPr>
          <a:xfrm>
            <a:off x="5779008" y="2694432"/>
            <a:ext cx="886781" cy="646331"/>
          </a:xfrm>
          <a:prstGeom prst="rect">
            <a:avLst/>
          </a:prstGeom>
          <a:noFill/>
        </p:spPr>
        <p:txBody>
          <a:bodyPr wrap="none" rtlCol="0">
            <a:spAutoFit/>
          </a:bodyPr>
          <a:lstStyle/>
          <a:p>
            <a:r>
              <a:rPr lang="en-US" altLang="zh-TW" dirty="0" smtClean="0"/>
              <a:t>Call API</a:t>
            </a:r>
          </a:p>
          <a:p>
            <a:endParaRPr lang="zh-TW" altLang="en-US" dirty="0"/>
          </a:p>
        </p:txBody>
      </p:sp>
      <p:sp>
        <p:nvSpPr>
          <p:cNvPr id="11" name="圓角矩形 10"/>
          <p:cNvSpPr/>
          <p:nvPr/>
        </p:nvSpPr>
        <p:spPr>
          <a:xfrm>
            <a:off x="1694688" y="4242816"/>
            <a:ext cx="3401568" cy="1231392"/>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TW" dirty="0" smtClean="0"/>
              <a:t>APP</a:t>
            </a:r>
            <a:r>
              <a:rPr lang="zh-TW" altLang="en-US" dirty="0" smtClean="0"/>
              <a:t> </a:t>
            </a:r>
            <a:r>
              <a:rPr lang="en-US" altLang="zh-TW" dirty="0" smtClean="0"/>
              <a:t>(CLIENT)</a:t>
            </a:r>
            <a:endParaRPr lang="zh-TW" altLang="en-US" dirty="0"/>
          </a:p>
        </p:txBody>
      </p:sp>
      <p:sp>
        <p:nvSpPr>
          <p:cNvPr id="12" name="圓角矩形 11"/>
          <p:cNvSpPr/>
          <p:nvPr/>
        </p:nvSpPr>
        <p:spPr>
          <a:xfrm>
            <a:off x="7181088" y="4242816"/>
            <a:ext cx="3401568" cy="1231392"/>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TW" dirty="0" smtClean="0"/>
              <a:t>API</a:t>
            </a:r>
            <a:r>
              <a:rPr lang="zh-TW" altLang="en-US" dirty="0" smtClean="0"/>
              <a:t> </a:t>
            </a:r>
            <a:r>
              <a:rPr lang="en-US" altLang="zh-TW" dirty="0" smtClean="0"/>
              <a:t>(SERVER)</a:t>
            </a:r>
            <a:endParaRPr lang="zh-TW" altLang="en-US" dirty="0"/>
          </a:p>
        </p:txBody>
      </p:sp>
      <p:cxnSp>
        <p:nvCxnSpPr>
          <p:cNvPr id="15" name="直線單箭頭接點 14"/>
          <p:cNvCxnSpPr/>
          <p:nvPr/>
        </p:nvCxnSpPr>
        <p:spPr>
          <a:xfrm>
            <a:off x="5096256" y="4791456"/>
            <a:ext cx="208483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文字方塊 15"/>
          <p:cNvSpPr txBox="1"/>
          <p:nvPr/>
        </p:nvSpPr>
        <p:spPr>
          <a:xfrm>
            <a:off x="5169408" y="4474464"/>
            <a:ext cx="1928926" cy="646331"/>
          </a:xfrm>
          <a:prstGeom prst="rect">
            <a:avLst/>
          </a:prstGeom>
          <a:noFill/>
        </p:spPr>
        <p:txBody>
          <a:bodyPr wrap="none" rtlCol="0">
            <a:spAutoFit/>
          </a:bodyPr>
          <a:lstStyle/>
          <a:p>
            <a:r>
              <a:rPr lang="en-US" altLang="zh-TW" dirty="0" smtClean="0"/>
              <a:t>Call API</a:t>
            </a:r>
          </a:p>
          <a:p>
            <a:r>
              <a:rPr lang="en-US" altLang="zh-TW" dirty="0" smtClean="0"/>
              <a:t>(send SDK version)</a:t>
            </a:r>
            <a:endParaRPr lang="zh-TW" altLang="en-US" dirty="0"/>
          </a:p>
        </p:txBody>
      </p:sp>
      <p:sp>
        <p:nvSpPr>
          <p:cNvPr id="17" name="文字方塊 16"/>
          <p:cNvSpPr txBox="1"/>
          <p:nvPr/>
        </p:nvSpPr>
        <p:spPr>
          <a:xfrm>
            <a:off x="1377696" y="3395395"/>
            <a:ext cx="10134890" cy="369332"/>
          </a:xfrm>
          <a:prstGeom prst="rect">
            <a:avLst/>
          </a:prstGeom>
          <a:noFill/>
        </p:spPr>
        <p:txBody>
          <a:bodyPr wrap="none" rtlCol="0">
            <a:spAutoFit/>
          </a:bodyPr>
          <a:lstStyle/>
          <a:p>
            <a:r>
              <a:rPr lang="zh-TW" altLang="en-US" dirty="0" smtClean="0"/>
              <a:t>控制權在 </a:t>
            </a:r>
            <a:r>
              <a:rPr lang="en-US" altLang="zh-TW" dirty="0" smtClean="0"/>
              <a:t>SDK</a:t>
            </a:r>
            <a:r>
              <a:rPr lang="zh-TW" altLang="en-US" dirty="0" smtClean="0"/>
              <a:t> </a:t>
            </a:r>
            <a:r>
              <a:rPr lang="en-US" altLang="zh-TW" dirty="0" smtClean="0"/>
              <a:t>/</a:t>
            </a:r>
            <a:r>
              <a:rPr lang="zh-TW" altLang="en-US" dirty="0" smtClean="0"/>
              <a:t> </a:t>
            </a:r>
            <a:r>
              <a:rPr lang="en-US" altLang="zh-TW" dirty="0" smtClean="0"/>
              <a:t>CLIENT</a:t>
            </a:r>
            <a:r>
              <a:rPr lang="zh-TW" altLang="en-US" dirty="0" smtClean="0"/>
              <a:t> 端。</a:t>
            </a:r>
            <a:r>
              <a:rPr lang="en-US" altLang="zh-TW" dirty="0" smtClean="0"/>
              <a:t>APP</a:t>
            </a:r>
            <a:r>
              <a:rPr lang="zh-TW" altLang="en-US" dirty="0" smtClean="0"/>
              <a:t> 可以決定不同版本的處理方式，甚至是自行挑選合適的版本 </a:t>
            </a:r>
            <a:r>
              <a:rPr lang="en-US" altLang="zh-TW" dirty="0" smtClean="0"/>
              <a:t>(if</a:t>
            </a:r>
            <a:r>
              <a:rPr lang="zh-TW" altLang="en-US" dirty="0" smtClean="0"/>
              <a:t> </a:t>
            </a:r>
            <a:r>
              <a:rPr lang="en-US" altLang="zh-TW" dirty="0" smtClean="0"/>
              <a:t>exists)</a:t>
            </a:r>
            <a:endParaRPr lang="zh-TW" altLang="en-US" dirty="0"/>
          </a:p>
        </p:txBody>
      </p:sp>
      <p:sp>
        <p:nvSpPr>
          <p:cNvPr id="18" name="文字方塊 17"/>
          <p:cNvSpPr txBox="1"/>
          <p:nvPr/>
        </p:nvSpPr>
        <p:spPr>
          <a:xfrm>
            <a:off x="1377696" y="5585567"/>
            <a:ext cx="9608849" cy="923330"/>
          </a:xfrm>
          <a:prstGeom prst="rect">
            <a:avLst/>
          </a:prstGeom>
          <a:noFill/>
        </p:spPr>
        <p:txBody>
          <a:bodyPr wrap="none" rtlCol="0">
            <a:spAutoFit/>
          </a:bodyPr>
          <a:lstStyle/>
          <a:p>
            <a:r>
              <a:rPr lang="zh-TW" altLang="en-US" dirty="0" smtClean="0"/>
              <a:t>控制權在 </a:t>
            </a:r>
            <a:r>
              <a:rPr lang="en-US" altLang="zh-TW" dirty="0" smtClean="0"/>
              <a:t>SERVER</a:t>
            </a:r>
            <a:r>
              <a:rPr lang="zh-TW" altLang="en-US" dirty="0" smtClean="0"/>
              <a:t> 端。</a:t>
            </a:r>
            <a:r>
              <a:rPr lang="en-US" altLang="zh-TW" dirty="0" smtClean="0"/>
              <a:t>SERVER</a:t>
            </a:r>
            <a:r>
              <a:rPr lang="zh-TW" altLang="en-US" dirty="0" smtClean="0"/>
              <a:t> 可以決定不同版本的處理方式，甚至是自動引導到舊版的實作。</a:t>
            </a:r>
            <a:endParaRPr lang="en-US" altLang="zh-TW" dirty="0" smtClean="0"/>
          </a:p>
          <a:p>
            <a:r>
              <a:rPr lang="zh-TW" altLang="en-US" dirty="0" smtClean="0"/>
              <a:t>甚至是</a:t>
            </a:r>
            <a:r>
              <a:rPr lang="zh-TW" altLang="en-US" dirty="0"/>
              <a:t>藉</a:t>
            </a:r>
            <a:r>
              <a:rPr lang="zh-TW" altLang="en-US" dirty="0" smtClean="0"/>
              <a:t>由</a:t>
            </a:r>
            <a:r>
              <a:rPr lang="zh-TW" altLang="en-US" dirty="0"/>
              <a:t> </a:t>
            </a:r>
            <a:r>
              <a:rPr lang="en-US" altLang="zh-TW" dirty="0"/>
              <a:t>API Gateway, </a:t>
            </a:r>
            <a:r>
              <a:rPr lang="zh-TW" altLang="en-US" dirty="0" smtClean="0"/>
              <a:t>直接引導到舊版的</a:t>
            </a:r>
            <a:r>
              <a:rPr lang="zh-TW" altLang="en-US" dirty="0"/>
              <a:t> </a:t>
            </a:r>
            <a:r>
              <a:rPr lang="en-US" altLang="zh-TW" dirty="0" smtClean="0"/>
              <a:t>API</a:t>
            </a:r>
            <a:r>
              <a:rPr lang="zh-TW" altLang="en-US" dirty="0"/>
              <a:t> </a:t>
            </a:r>
            <a:r>
              <a:rPr lang="en-US" altLang="zh-TW" dirty="0" smtClean="0"/>
              <a:t>SERVER</a:t>
            </a:r>
            <a:r>
              <a:rPr lang="zh-TW" altLang="en-US" dirty="0" smtClean="0"/>
              <a:t>。</a:t>
            </a:r>
            <a:endParaRPr lang="en-US" altLang="zh-TW" dirty="0" smtClean="0"/>
          </a:p>
          <a:p>
            <a:endParaRPr lang="zh-TW" altLang="en-US" dirty="0"/>
          </a:p>
        </p:txBody>
      </p:sp>
    </p:spTree>
    <p:extLst>
      <p:ext uri="{BB962C8B-B14F-4D97-AF65-F5344CB8AC3E}">
        <p14:creationId xmlns:p14="http://schemas.microsoft.com/office/powerpoint/2010/main" val="58129578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Container Tech:</a:t>
            </a:r>
            <a:endParaRPr lang="zh-TW" altLang="en-US" dirty="0"/>
          </a:p>
        </p:txBody>
      </p:sp>
      <p:sp>
        <p:nvSpPr>
          <p:cNvPr id="4" name="矩形 3"/>
          <p:cNvSpPr/>
          <p:nvPr/>
        </p:nvSpPr>
        <p:spPr>
          <a:xfrm>
            <a:off x="4628478" y="2070848"/>
            <a:ext cx="1645920" cy="130436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TW" dirty="0" smtClean="0"/>
              <a:t>App</a:t>
            </a:r>
            <a:endParaRPr lang="zh-TW" altLang="en-US" dirty="0"/>
          </a:p>
        </p:txBody>
      </p:sp>
      <p:sp>
        <p:nvSpPr>
          <p:cNvPr id="5" name="矩形 4"/>
          <p:cNvSpPr/>
          <p:nvPr/>
        </p:nvSpPr>
        <p:spPr>
          <a:xfrm>
            <a:off x="4628479" y="3442448"/>
            <a:ext cx="1656864" cy="551329"/>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TW" dirty="0" smtClean="0"/>
              <a:t>Bins / Lib</a:t>
            </a:r>
            <a:endParaRPr lang="zh-TW" altLang="en-US" dirty="0"/>
          </a:p>
        </p:txBody>
      </p:sp>
      <p:sp>
        <p:nvSpPr>
          <p:cNvPr id="6" name="矩形 5"/>
          <p:cNvSpPr/>
          <p:nvPr/>
        </p:nvSpPr>
        <p:spPr>
          <a:xfrm>
            <a:off x="4628478" y="4061013"/>
            <a:ext cx="6527202" cy="55132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TW" dirty="0" smtClean="0"/>
              <a:t>Container Engine</a:t>
            </a:r>
            <a:endParaRPr lang="zh-TW" altLang="en-US" dirty="0"/>
          </a:p>
        </p:txBody>
      </p:sp>
      <p:sp>
        <p:nvSpPr>
          <p:cNvPr id="7" name="矩形 6"/>
          <p:cNvSpPr/>
          <p:nvPr/>
        </p:nvSpPr>
        <p:spPr>
          <a:xfrm>
            <a:off x="4628478" y="4679578"/>
            <a:ext cx="6527202" cy="103542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TW" dirty="0" smtClean="0"/>
              <a:t>Host OS</a:t>
            </a:r>
            <a:endParaRPr lang="zh-TW" altLang="en-US" dirty="0"/>
          </a:p>
        </p:txBody>
      </p:sp>
      <p:sp>
        <p:nvSpPr>
          <p:cNvPr id="8" name="矩形 7"/>
          <p:cNvSpPr/>
          <p:nvPr/>
        </p:nvSpPr>
        <p:spPr>
          <a:xfrm>
            <a:off x="6390043" y="2070848"/>
            <a:ext cx="1645920" cy="130436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TW" dirty="0" smtClean="0"/>
              <a:t>App</a:t>
            </a:r>
            <a:endParaRPr lang="zh-TW" altLang="en-US" dirty="0"/>
          </a:p>
        </p:txBody>
      </p:sp>
      <p:sp>
        <p:nvSpPr>
          <p:cNvPr id="9" name="矩形 8"/>
          <p:cNvSpPr/>
          <p:nvPr/>
        </p:nvSpPr>
        <p:spPr>
          <a:xfrm>
            <a:off x="6390044" y="3442448"/>
            <a:ext cx="1656864" cy="551329"/>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TW" dirty="0" smtClean="0"/>
              <a:t>Bins / Lib</a:t>
            </a:r>
            <a:endParaRPr lang="zh-TW" altLang="en-US" dirty="0"/>
          </a:p>
        </p:txBody>
      </p:sp>
      <p:sp>
        <p:nvSpPr>
          <p:cNvPr id="10" name="矩形 9"/>
          <p:cNvSpPr/>
          <p:nvPr/>
        </p:nvSpPr>
        <p:spPr>
          <a:xfrm>
            <a:off x="9498815" y="2070848"/>
            <a:ext cx="1645920" cy="130436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TW" dirty="0" smtClean="0"/>
              <a:t>App</a:t>
            </a:r>
            <a:endParaRPr lang="zh-TW" altLang="en-US" dirty="0"/>
          </a:p>
        </p:txBody>
      </p:sp>
      <p:sp>
        <p:nvSpPr>
          <p:cNvPr id="11" name="矩形 10"/>
          <p:cNvSpPr/>
          <p:nvPr/>
        </p:nvSpPr>
        <p:spPr>
          <a:xfrm>
            <a:off x="9498816" y="3442448"/>
            <a:ext cx="1656864" cy="551329"/>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TW" dirty="0" smtClean="0"/>
              <a:t>Bins / Lib</a:t>
            </a:r>
            <a:endParaRPr lang="zh-TW" altLang="en-US" dirty="0"/>
          </a:p>
        </p:txBody>
      </p:sp>
      <p:sp>
        <p:nvSpPr>
          <p:cNvPr id="12" name="文字方塊 11"/>
          <p:cNvSpPr txBox="1"/>
          <p:nvPr/>
        </p:nvSpPr>
        <p:spPr>
          <a:xfrm>
            <a:off x="8291457" y="3442448"/>
            <a:ext cx="516488" cy="369332"/>
          </a:xfrm>
          <a:prstGeom prst="rect">
            <a:avLst/>
          </a:prstGeom>
          <a:noFill/>
        </p:spPr>
        <p:txBody>
          <a:bodyPr wrap="none" rtlCol="0">
            <a:spAutoFit/>
          </a:bodyPr>
          <a:lstStyle/>
          <a:p>
            <a:r>
              <a:rPr lang="en-US" altLang="zh-TW" dirty="0" smtClean="0"/>
              <a:t>……</a:t>
            </a:r>
            <a:endParaRPr lang="zh-TW" altLang="en-US" dirty="0"/>
          </a:p>
        </p:txBody>
      </p:sp>
    </p:spTree>
    <p:extLst>
      <p:ext uri="{BB962C8B-B14F-4D97-AF65-F5344CB8AC3E}">
        <p14:creationId xmlns:p14="http://schemas.microsoft.com/office/powerpoint/2010/main" val="3341322333"/>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版本號碼的定義 </a:t>
            </a:r>
            <a:r>
              <a:rPr lang="en-US" altLang="zh-TW" dirty="0" smtClean="0"/>
              <a:t>(from</a:t>
            </a:r>
            <a:r>
              <a:rPr lang="zh-TW" altLang="en-US" dirty="0" smtClean="0"/>
              <a:t> </a:t>
            </a:r>
            <a:r>
              <a:rPr lang="en-US" altLang="zh-TW" dirty="0" smtClean="0"/>
              <a:t>Microsoft)</a:t>
            </a:r>
            <a:endParaRPr lang="zh-TW" altLang="en-US" dirty="0"/>
          </a:p>
        </p:txBody>
      </p:sp>
      <p:sp>
        <p:nvSpPr>
          <p:cNvPr id="3" name="內容版面配置區 2"/>
          <p:cNvSpPr>
            <a:spLocks noGrp="1"/>
          </p:cNvSpPr>
          <p:nvPr>
            <p:ph idx="1"/>
          </p:nvPr>
        </p:nvSpPr>
        <p:spPr/>
        <p:txBody>
          <a:bodyPr>
            <a:normAutofit fontScale="85000" lnSpcReduction="20000"/>
          </a:bodyPr>
          <a:lstStyle/>
          <a:p>
            <a:r>
              <a:rPr lang="en-US" altLang="zh-TW" dirty="0" err="1" smtClean="0"/>
              <a:t>Major.Minor</a:t>
            </a:r>
            <a:r>
              <a:rPr lang="en-US" altLang="zh-TW" dirty="0" smtClean="0"/>
              <a:t>[.Build[.Revision]]</a:t>
            </a:r>
          </a:p>
          <a:p>
            <a:endParaRPr lang="en-US" altLang="zh-TW" dirty="0"/>
          </a:p>
          <a:p>
            <a:r>
              <a:rPr lang="en-US" altLang="zh-TW" dirty="0"/>
              <a:t>The components are used by convention as follows:</a:t>
            </a:r>
          </a:p>
          <a:p>
            <a:r>
              <a:rPr lang="en-US" altLang="zh-TW" b="1" i="1" dirty="0">
                <a:solidFill>
                  <a:srgbClr val="FF0000"/>
                </a:solidFill>
              </a:rPr>
              <a:t>Major</a:t>
            </a:r>
            <a:r>
              <a:rPr lang="en-US" altLang="zh-TW" dirty="0"/>
              <a:t>: Assemblies with the same name but different major versions are not interchangeable. A higher version number might indicate a major rewrite of a product where backward compatibility cannot be assumed.</a:t>
            </a:r>
          </a:p>
          <a:p>
            <a:r>
              <a:rPr lang="en-US" altLang="zh-TW" b="1" i="1" dirty="0">
                <a:solidFill>
                  <a:srgbClr val="FF0000"/>
                </a:solidFill>
              </a:rPr>
              <a:t>Minor</a:t>
            </a:r>
            <a:r>
              <a:rPr lang="en-US" altLang="zh-TW" dirty="0"/>
              <a:t>: If the name and major version number on two assemblies are the same, but the minor version number is different, this indicates significant enhancement with the intention of backward compatibility. This higher minor version number might indicate a point release of a product or a fully backward-compatible new version of a product.</a:t>
            </a:r>
          </a:p>
          <a:p>
            <a:r>
              <a:rPr lang="en-US" altLang="zh-TW" b="1" i="1" dirty="0">
                <a:solidFill>
                  <a:srgbClr val="FF0000"/>
                </a:solidFill>
              </a:rPr>
              <a:t>Build</a:t>
            </a:r>
            <a:r>
              <a:rPr lang="en-US" altLang="zh-TW" dirty="0"/>
              <a:t>: A difference in build number represents a recompilation of the same source. Different build numbers might be used when the processor, platform, or compiler changes.</a:t>
            </a:r>
          </a:p>
          <a:p>
            <a:r>
              <a:rPr lang="en-US" altLang="zh-TW" b="1" i="1" dirty="0">
                <a:solidFill>
                  <a:srgbClr val="FF0000"/>
                </a:solidFill>
              </a:rPr>
              <a:t>Revision</a:t>
            </a:r>
            <a:r>
              <a:rPr lang="en-US" altLang="zh-TW" dirty="0"/>
              <a:t>: Assemblies with the same name, major, and minor version numbers but different revisions are intended to be fully interchangeable. A higher revision number might be used in a build that fixes a security hole in a previously released assembly.</a:t>
            </a:r>
          </a:p>
          <a:p>
            <a:endParaRPr lang="zh-TW" altLang="en-US" dirty="0"/>
          </a:p>
        </p:txBody>
      </p:sp>
      <p:sp>
        <p:nvSpPr>
          <p:cNvPr id="4" name="文字方塊 3"/>
          <p:cNvSpPr txBox="1"/>
          <p:nvPr/>
        </p:nvSpPr>
        <p:spPr>
          <a:xfrm>
            <a:off x="256032" y="6498336"/>
            <a:ext cx="10865795" cy="369332"/>
          </a:xfrm>
          <a:prstGeom prst="rect">
            <a:avLst/>
          </a:prstGeom>
          <a:noFill/>
        </p:spPr>
        <p:txBody>
          <a:bodyPr wrap="none" rtlCol="0">
            <a:spAutoFit/>
          </a:bodyPr>
          <a:lstStyle/>
          <a:p>
            <a:r>
              <a:rPr lang="en-US" altLang="zh-TW" dirty="0">
                <a:solidFill>
                  <a:schemeClr val="bg1"/>
                </a:solidFill>
              </a:rPr>
              <a:t>https://msdn.microsoft.com/zh-tw/library/system.version%28v=vs.110%29.aspx?f=255&amp;MSPPError=-2147217396</a:t>
            </a:r>
            <a:endParaRPr lang="zh-TW" altLang="en-US" dirty="0">
              <a:solidFill>
                <a:schemeClr val="bg1"/>
              </a:solidFill>
            </a:endParaRPr>
          </a:p>
        </p:txBody>
      </p:sp>
    </p:spTree>
    <p:extLst>
      <p:ext uri="{BB962C8B-B14F-4D97-AF65-F5344CB8AC3E}">
        <p14:creationId xmlns:p14="http://schemas.microsoft.com/office/powerpoint/2010/main" val="843802335"/>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Quiz</a:t>
            </a:r>
            <a:endParaRPr lang="zh-TW" altLang="en-US" dirty="0"/>
          </a:p>
        </p:txBody>
      </p:sp>
      <p:graphicFrame>
        <p:nvGraphicFramePr>
          <p:cNvPr id="4" name="內容版面配置區 3"/>
          <p:cNvGraphicFramePr>
            <a:graphicFrameLocks noGrp="1"/>
          </p:cNvGraphicFramePr>
          <p:nvPr>
            <p:ph idx="1"/>
            <p:extLst>
              <p:ext uri="{D42A27DB-BD31-4B8C-83A1-F6EECF244321}">
                <p14:modId xmlns:p14="http://schemas.microsoft.com/office/powerpoint/2010/main" val="2968411312"/>
              </p:ext>
            </p:extLst>
          </p:nvPr>
        </p:nvGraphicFramePr>
        <p:xfrm>
          <a:off x="1096963" y="1846263"/>
          <a:ext cx="10058400" cy="3108960"/>
        </p:xfrm>
        <a:graphic>
          <a:graphicData uri="http://schemas.openxmlformats.org/drawingml/2006/table">
            <a:tbl>
              <a:tblPr firstRow="1" bandRow="1">
                <a:tableStyleId>{5C22544A-7EE6-4342-B048-85BDC9FD1C3A}</a:tableStyleId>
              </a:tblPr>
              <a:tblGrid>
                <a:gridCol w="926909">
                  <a:extLst>
                    <a:ext uri="{9D8B030D-6E8A-4147-A177-3AD203B41FA5}">
                      <a16:colId xmlns:a16="http://schemas.microsoft.com/office/drawing/2014/main" val="4133849008"/>
                    </a:ext>
                  </a:extLst>
                </a:gridCol>
                <a:gridCol w="3194304">
                  <a:extLst>
                    <a:ext uri="{9D8B030D-6E8A-4147-A177-3AD203B41FA5}">
                      <a16:colId xmlns:a16="http://schemas.microsoft.com/office/drawing/2014/main" val="2204516054"/>
                    </a:ext>
                  </a:extLst>
                </a:gridCol>
                <a:gridCol w="3422587">
                  <a:extLst>
                    <a:ext uri="{9D8B030D-6E8A-4147-A177-3AD203B41FA5}">
                      <a16:colId xmlns:a16="http://schemas.microsoft.com/office/drawing/2014/main" val="1947112901"/>
                    </a:ext>
                  </a:extLst>
                </a:gridCol>
                <a:gridCol w="2514600">
                  <a:extLst>
                    <a:ext uri="{9D8B030D-6E8A-4147-A177-3AD203B41FA5}">
                      <a16:colId xmlns:a16="http://schemas.microsoft.com/office/drawing/2014/main" val="2866357115"/>
                    </a:ext>
                  </a:extLst>
                </a:gridCol>
              </a:tblGrid>
              <a:tr h="370840">
                <a:tc>
                  <a:txBody>
                    <a:bodyPr/>
                    <a:lstStyle/>
                    <a:p>
                      <a:r>
                        <a:rPr lang="en-US" altLang="zh-TW" sz="2800" dirty="0" smtClean="0"/>
                        <a:t>SN</a:t>
                      </a:r>
                      <a:endParaRPr lang="zh-TW" altLang="en-US" sz="2800" dirty="0"/>
                    </a:p>
                  </a:txBody>
                  <a:tcPr/>
                </a:tc>
                <a:tc>
                  <a:txBody>
                    <a:bodyPr/>
                    <a:lstStyle/>
                    <a:p>
                      <a:r>
                        <a:rPr lang="en-US" altLang="zh-TW" sz="2800" dirty="0" smtClean="0"/>
                        <a:t>SDK </a:t>
                      </a:r>
                      <a:r>
                        <a:rPr lang="zh-TW" altLang="en-US" sz="2800" dirty="0" smtClean="0"/>
                        <a:t>版本</a:t>
                      </a:r>
                      <a:endParaRPr lang="zh-TW" altLang="en-US" sz="2800" dirty="0"/>
                    </a:p>
                  </a:txBody>
                  <a:tcPr/>
                </a:tc>
                <a:tc>
                  <a:txBody>
                    <a:bodyPr/>
                    <a:lstStyle/>
                    <a:p>
                      <a:r>
                        <a:rPr lang="en-US" altLang="zh-TW" sz="2800" dirty="0" smtClean="0"/>
                        <a:t>API</a:t>
                      </a:r>
                      <a:r>
                        <a:rPr lang="zh-TW" altLang="en-US" sz="2800" dirty="0" smtClean="0"/>
                        <a:t> 版本</a:t>
                      </a:r>
                      <a:endParaRPr lang="zh-TW" altLang="en-US" sz="2800" dirty="0"/>
                    </a:p>
                  </a:txBody>
                  <a:tcPr/>
                </a:tc>
                <a:tc>
                  <a:txBody>
                    <a:bodyPr/>
                    <a:lstStyle/>
                    <a:p>
                      <a:r>
                        <a:rPr lang="zh-TW" altLang="en-US" sz="2800" dirty="0" smtClean="0"/>
                        <a:t>是否相容</a:t>
                      </a:r>
                      <a:r>
                        <a:rPr lang="en-US" altLang="zh-TW" sz="2800" dirty="0" smtClean="0"/>
                        <a:t>?</a:t>
                      </a:r>
                      <a:endParaRPr lang="zh-TW" altLang="en-US" sz="2800" dirty="0"/>
                    </a:p>
                  </a:txBody>
                  <a:tcPr/>
                </a:tc>
                <a:extLst>
                  <a:ext uri="{0D108BD9-81ED-4DB2-BD59-A6C34878D82A}">
                    <a16:rowId xmlns:a16="http://schemas.microsoft.com/office/drawing/2014/main" val="1202893467"/>
                  </a:ext>
                </a:extLst>
              </a:tr>
              <a:tr h="370840">
                <a:tc>
                  <a:txBody>
                    <a:bodyPr/>
                    <a:lstStyle/>
                    <a:p>
                      <a:r>
                        <a:rPr lang="en-US" altLang="zh-TW" sz="2800" dirty="0" smtClean="0"/>
                        <a:t>1</a:t>
                      </a:r>
                      <a:endParaRPr lang="zh-TW" altLang="en-US" sz="2800" dirty="0"/>
                    </a:p>
                  </a:txBody>
                  <a:tcPr/>
                </a:tc>
                <a:tc>
                  <a:txBody>
                    <a:bodyPr/>
                    <a:lstStyle/>
                    <a:p>
                      <a:r>
                        <a:rPr lang="en-US" altLang="zh-TW" sz="2800" dirty="0" smtClean="0"/>
                        <a:t>1.0.0.0</a:t>
                      </a:r>
                      <a:endParaRPr lang="zh-TW" altLang="en-US" sz="2800" dirty="0"/>
                    </a:p>
                  </a:txBody>
                  <a:tcPr/>
                </a:tc>
                <a:tc>
                  <a:txBody>
                    <a:bodyPr/>
                    <a:lstStyle/>
                    <a:p>
                      <a:r>
                        <a:rPr lang="en-US" altLang="zh-TW" sz="2800" dirty="0" smtClean="0"/>
                        <a:t>1.0.0.0</a:t>
                      </a:r>
                      <a:endParaRPr lang="zh-TW" altLang="en-US" sz="2800" dirty="0"/>
                    </a:p>
                  </a:txBody>
                  <a:tcPr/>
                </a:tc>
                <a:tc>
                  <a:txBody>
                    <a:bodyPr/>
                    <a:lstStyle/>
                    <a:p>
                      <a:endParaRPr lang="zh-TW" altLang="en-US" sz="2800" dirty="0"/>
                    </a:p>
                  </a:txBody>
                  <a:tcPr/>
                </a:tc>
                <a:extLst>
                  <a:ext uri="{0D108BD9-81ED-4DB2-BD59-A6C34878D82A}">
                    <a16:rowId xmlns:a16="http://schemas.microsoft.com/office/drawing/2014/main" val="268744546"/>
                  </a:ext>
                </a:extLst>
              </a:tr>
              <a:tr h="370840">
                <a:tc>
                  <a:txBody>
                    <a:bodyPr/>
                    <a:lstStyle/>
                    <a:p>
                      <a:r>
                        <a:rPr lang="en-US" altLang="zh-TW" sz="2800" dirty="0" smtClean="0"/>
                        <a:t>2</a:t>
                      </a:r>
                      <a:endParaRPr lang="zh-TW" altLang="en-US" sz="2800" dirty="0"/>
                    </a:p>
                  </a:txBody>
                  <a:tcPr/>
                </a:tc>
                <a:tc>
                  <a:txBody>
                    <a:bodyPr/>
                    <a:lstStyle/>
                    <a:p>
                      <a:r>
                        <a:rPr lang="en-US" altLang="zh-TW" sz="2800" dirty="0" smtClean="0"/>
                        <a:t>1.0.0.0</a:t>
                      </a:r>
                      <a:endParaRPr lang="zh-TW" altLang="en-US" sz="2800" dirty="0"/>
                    </a:p>
                  </a:txBody>
                  <a:tcPr/>
                </a:tc>
                <a:tc>
                  <a:txBody>
                    <a:bodyPr/>
                    <a:lstStyle/>
                    <a:p>
                      <a:r>
                        <a:rPr lang="en-US" altLang="zh-TW" sz="2800" dirty="0" smtClean="0"/>
                        <a:t>1.1.0.125</a:t>
                      </a:r>
                      <a:endParaRPr lang="zh-TW" altLang="en-US" sz="2800" dirty="0"/>
                    </a:p>
                  </a:txBody>
                  <a:tcPr/>
                </a:tc>
                <a:tc>
                  <a:txBody>
                    <a:bodyPr/>
                    <a:lstStyle/>
                    <a:p>
                      <a:endParaRPr lang="zh-TW" altLang="en-US" sz="2800" dirty="0"/>
                    </a:p>
                  </a:txBody>
                  <a:tcPr/>
                </a:tc>
                <a:extLst>
                  <a:ext uri="{0D108BD9-81ED-4DB2-BD59-A6C34878D82A}">
                    <a16:rowId xmlns:a16="http://schemas.microsoft.com/office/drawing/2014/main" val="438401072"/>
                  </a:ext>
                </a:extLst>
              </a:tr>
              <a:tr h="370840">
                <a:tc>
                  <a:txBody>
                    <a:bodyPr/>
                    <a:lstStyle/>
                    <a:p>
                      <a:r>
                        <a:rPr lang="en-US" altLang="zh-TW" sz="2800" dirty="0" smtClean="0"/>
                        <a:t>3</a:t>
                      </a:r>
                      <a:endParaRPr lang="zh-TW" altLang="en-US" sz="2800" dirty="0"/>
                    </a:p>
                  </a:txBody>
                  <a:tcPr/>
                </a:tc>
                <a:tc>
                  <a:txBody>
                    <a:bodyPr/>
                    <a:lstStyle/>
                    <a:p>
                      <a:r>
                        <a:rPr lang="en-US" altLang="zh-TW" sz="2800" dirty="0" smtClean="0"/>
                        <a:t>1.2.0.0</a:t>
                      </a:r>
                      <a:endParaRPr lang="zh-TW" altLang="en-US" sz="2800" dirty="0"/>
                    </a:p>
                  </a:txBody>
                  <a:tcPr/>
                </a:tc>
                <a:tc>
                  <a:txBody>
                    <a:bodyPr/>
                    <a:lstStyle/>
                    <a:p>
                      <a:r>
                        <a:rPr lang="en-US" altLang="zh-TW" sz="2800" dirty="0" smtClean="0"/>
                        <a:t>1.1.0.125</a:t>
                      </a:r>
                      <a:endParaRPr lang="zh-TW" altLang="en-US" sz="2800" dirty="0"/>
                    </a:p>
                  </a:txBody>
                  <a:tcPr/>
                </a:tc>
                <a:tc>
                  <a:txBody>
                    <a:bodyPr/>
                    <a:lstStyle/>
                    <a:p>
                      <a:endParaRPr lang="zh-TW" altLang="en-US" sz="2800" dirty="0"/>
                    </a:p>
                  </a:txBody>
                  <a:tcPr/>
                </a:tc>
                <a:extLst>
                  <a:ext uri="{0D108BD9-81ED-4DB2-BD59-A6C34878D82A}">
                    <a16:rowId xmlns:a16="http://schemas.microsoft.com/office/drawing/2014/main" val="4018960246"/>
                  </a:ext>
                </a:extLst>
              </a:tr>
              <a:tr h="370840">
                <a:tc>
                  <a:txBody>
                    <a:bodyPr/>
                    <a:lstStyle/>
                    <a:p>
                      <a:r>
                        <a:rPr lang="en-US" altLang="zh-TW" sz="2800" dirty="0" smtClean="0"/>
                        <a:t>4</a:t>
                      </a:r>
                      <a:endParaRPr lang="zh-TW" altLang="en-US" sz="2800" dirty="0"/>
                    </a:p>
                  </a:txBody>
                  <a:tcPr/>
                </a:tc>
                <a:tc>
                  <a:txBody>
                    <a:bodyPr/>
                    <a:lstStyle/>
                    <a:p>
                      <a:r>
                        <a:rPr lang="en-US" altLang="zh-TW" sz="2800" dirty="0" smtClean="0"/>
                        <a:t>1.2.0.0</a:t>
                      </a:r>
                      <a:endParaRPr lang="zh-TW" altLang="en-US" sz="2800" dirty="0"/>
                    </a:p>
                  </a:txBody>
                  <a:tcPr/>
                </a:tc>
                <a:tc>
                  <a:txBody>
                    <a:bodyPr/>
                    <a:lstStyle/>
                    <a:p>
                      <a:r>
                        <a:rPr lang="en-US" altLang="zh-TW" sz="2800" dirty="0" smtClean="0"/>
                        <a:t>2.0.0.0</a:t>
                      </a:r>
                      <a:endParaRPr lang="zh-TW" altLang="en-US" sz="2800" dirty="0"/>
                    </a:p>
                  </a:txBody>
                  <a:tcPr/>
                </a:tc>
                <a:tc>
                  <a:txBody>
                    <a:bodyPr/>
                    <a:lstStyle/>
                    <a:p>
                      <a:endParaRPr lang="zh-TW" altLang="en-US" sz="2800" dirty="0"/>
                    </a:p>
                  </a:txBody>
                  <a:tcPr/>
                </a:tc>
                <a:extLst>
                  <a:ext uri="{0D108BD9-81ED-4DB2-BD59-A6C34878D82A}">
                    <a16:rowId xmlns:a16="http://schemas.microsoft.com/office/drawing/2014/main" val="804377749"/>
                  </a:ext>
                </a:extLst>
              </a:tr>
              <a:tr h="370840">
                <a:tc>
                  <a:txBody>
                    <a:bodyPr/>
                    <a:lstStyle/>
                    <a:p>
                      <a:r>
                        <a:rPr lang="en-US" altLang="zh-TW" sz="2800" dirty="0" smtClean="0"/>
                        <a:t>5</a:t>
                      </a:r>
                      <a:endParaRPr lang="zh-TW" altLang="en-US" sz="2800" dirty="0"/>
                    </a:p>
                  </a:txBody>
                  <a:tcPr/>
                </a:tc>
                <a:tc>
                  <a:txBody>
                    <a:bodyPr/>
                    <a:lstStyle/>
                    <a:p>
                      <a:r>
                        <a:rPr lang="en-US" altLang="zh-TW" sz="2800" dirty="0" smtClean="0"/>
                        <a:t>2.0.0.0</a:t>
                      </a:r>
                      <a:endParaRPr lang="zh-TW" altLang="en-US" sz="2800" dirty="0"/>
                    </a:p>
                  </a:txBody>
                  <a:tcPr/>
                </a:tc>
                <a:tc>
                  <a:txBody>
                    <a:bodyPr/>
                    <a:lstStyle/>
                    <a:p>
                      <a:r>
                        <a:rPr lang="en-US" altLang="zh-TW" sz="2800" dirty="0" smtClean="0"/>
                        <a:t>2.0.0.258</a:t>
                      </a:r>
                      <a:endParaRPr lang="zh-TW" altLang="en-US" sz="2800" dirty="0"/>
                    </a:p>
                  </a:txBody>
                  <a:tcPr/>
                </a:tc>
                <a:tc>
                  <a:txBody>
                    <a:bodyPr/>
                    <a:lstStyle/>
                    <a:p>
                      <a:endParaRPr lang="zh-TW" altLang="en-US" sz="2800" dirty="0"/>
                    </a:p>
                  </a:txBody>
                  <a:tcPr/>
                </a:tc>
                <a:extLst>
                  <a:ext uri="{0D108BD9-81ED-4DB2-BD59-A6C34878D82A}">
                    <a16:rowId xmlns:a16="http://schemas.microsoft.com/office/drawing/2014/main" val="3365703663"/>
                  </a:ext>
                </a:extLst>
              </a:tr>
            </a:tbl>
          </a:graphicData>
        </a:graphic>
      </p:graphicFrame>
      <p:sp>
        <p:nvSpPr>
          <p:cNvPr id="3" name="文字方塊 2"/>
          <p:cNvSpPr txBox="1"/>
          <p:nvPr/>
        </p:nvSpPr>
        <p:spPr>
          <a:xfrm>
            <a:off x="9227134" y="2355275"/>
            <a:ext cx="1011239" cy="584775"/>
          </a:xfrm>
          <a:prstGeom prst="rect">
            <a:avLst/>
          </a:prstGeom>
          <a:noFill/>
        </p:spPr>
        <p:txBody>
          <a:bodyPr wrap="none" rtlCol="0">
            <a:spAutoFit/>
          </a:bodyPr>
          <a:lstStyle/>
          <a:p>
            <a:r>
              <a:rPr lang="en-US" altLang="zh-TW" sz="3200" b="1" dirty="0" smtClean="0">
                <a:solidFill>
                  <a:srgbClr val="92D050"/>
                </a:solidFill>
              </a:rPr>
              <a:t>PASS</a:t>
            </a:r>
            <a:endParaRPr lang="zh-TW" altLang="en-US" sz="3200" b="1" dirty="0">
              <a:solidFill>
                <a:srgbClr val="92D050"/>
              </a:solidFill>
            </a:endParaRPr>
          </a:p>
        </p:txBody>
      </p:sp>
      <p:sp>
        <p:nvSpPr>
          <p:cNvPr id="5" name="文字方塊 4"/>
          <p:cNvSpPr txBox="1"/>
          <p:nvPr/>
        </p:nvSpPr>
        <p:spPr>
          <a:xfrm>
            <a:off x="9227134" y="2864287"/>
            <a:ext cx="1011239" cy="584775"/>
          </a:xfrm>
          <a:prstGeom prst="rect">
            <a:avLst/>
          </a:prstGeom>
          <a:noFill/>
        </p:spPr>
        <p:txBody>
          <a:bodyPr wrap="none" rtlCol="0">
            <a:spAutoFit/>
          </a:bodyPr>
          <a:lstStyle/>
          <a:p>
            <a:r>
              <a:rPr lang="en-US" altLang="zh-TW" sz="3200" b="1" dirty="0" smtClean="0">
                <a:solidFill>
                  <a:srgbClr val="92D050"/>
                </a:solidFill>
              </a:rPr>
              <a:t>PASS</a:t>
            </a:r>
            <a:endParaRPr lang="zh-TW" altLang="en-US" sz="3200" b="1" dirty="0">
              <a:solidFill>
                <a:srgbClr val="92D050"/>
              </a:solidFill>
            </a:endParaRPr>
          </a:p>
        </p:txBody>
      </p:sp>
      <p:sp>
        <p:nvSpPr>
          <p:cNvPr id="6" name="文字方塊 5"/>
          <p:cNvSpPr txBox="1"/>
          <p:nvPr/>
        </p:nvSpPr>
        <p:spPr>
          <a:xfrm>
            <a:off x="9227134" y="3373299"/>
            <a:ext cx="881139" cy="584775"/>
          </a:xfrm>
          <a:prstGeom prst="rect">
            <a:avLst/>
          </a:prstGeom>
          <a:noFill/>
        </p:spPr>
        <p:txBody>
          <a:bodyPr wrap="none" rtlCol="0">
            <a:spAutoFit/>
          </a:bodyPr>
          <a:lstStyle/>
          <a:p>
            <a:r>
              <a:rPr lang="en-US" altLang="zh-TW" sz="3200" b="1" dirty="0" smtClean="0">
                <a:solidFill>
                  <a:srgbClr val="FF0000"/>
                </a:solidFill>
              </a:rPr>
              <a:t>FAIL</a:t>
            </a:r>
            <a:endParaRPr lang="zh-TW" altLang="en-US" sz="3200" b="1" dirty="0">
              <a:solidFill>
                <a:srgbClr val="FF0000"/>
              </a:solidFill>
            </a:endParaRPr>
          </a:p>
        </p:txBody>
      </p:sp>
      <p:sp>
        <p:nvSpPr>
          <p:cNvPr id="7" name="文字方塊 6"/>
          <p:cNvSpPr txBox="1"/>
          <p:nvPr/>
        </p:nvSpPr>
        <p:spPr>
          <a:xfrm>
            <a:off x="9227134" y="3871873"/>
            <a:ext cx="881139" cy="584775"/>
          </a:xfrm>
          <a:prstGeom prst="rect">
            <a:avLst/>
          </a:prstGeom>
          <a:noFill/>
        </p:spPr>
        <p:txBody>
          <a:bodyPr wrap="none" rtlCol="0">
            <a:spAutoFit/>
          </a:bodyPr>
          <a:lstStyle/>
          <a:p>
            <a:r>
              <a:rPr lang="en-US" altLang="zh-TW" sz="3200" b="1" dirty="0" smtClean="0">
                <a:solidFill>
                  <a:srgbClr val="FF0000"/>
                </a:solidFill>
              </a:rPr>
              <a:t>FAIL</a:t>
            </a:r>
            <a:endParaRPr lang="zh-TW" altLang="en-US" sz="3200" b="1" dirty="0">
              <a:solidFill>
                <a:srgbClr val="FF0000"/>
              </a:solidFill>
            </a:endParaRPr>
          </a:p>
        </p:txBody>
      </p:sp>
      <p:sp>
        <p:nvSpPr>
          <p:cNvPr id="8" name="文字方塊 7"/>
          <p:cNvSpPr txBox="1"/>
          <p:nvPr/>
        </p:nvSpPr>
        <p:spPr>
          <a:xfrm>
            <a:off x="9227134" y="4456648"/>
            <a:ext cx="1011239" cy="584775"/>
          </a:xfrm>
          <a:prstGeom prst="rect">
            <a:avLst/>
          </a:prstGeom>
          <a:noFill/>
        </p:spPr>
        <p:txBody>
          <a:bodyPr wrap="none" rtlCol="0">
            <a:spAutoFit/>
          </a:bodyPr>
          <a:lstStyle/>
          <a:p>
            <a:r>
              <a:rPr lang="en-US" altLang="zh-TW" sz="3200" b="1" dirty="0" smtClean="0">
                <a:solidFill>
                  <a:srgbClr val="92D050"/>
                </a:solidFill>
              </a:rPr>
              <a:t>PASS</a:t>
            </a:r>
            <a:endParaRPr lang="zh-TW" altLang="en-US" sz="3200" b="1" dirty="0">
              <a:solidFill>
                <a:srgbClr val="92D050"/>
              </a:solidFill>
            </a:endParaRPr>
          </a:p>
        </p:txBody>
      </p:sp>
    </p:spTree>
    <p:extLst>
      <p:ext uri="{BB962C8B-B14F-4D97-AF65-F5344CB8AC3E}">
        <p14:creationId xmlns:p14="http://schemas.microsoft.com/office/powerpoint/2010/main" val="2340740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p:bldP spid="7" grpId="0"/>
      <p:bldP spid="8"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進階策略</a:t>
            </a:r>
            <a:endParaRPr lang="zh-TW" altLang="en-US" dirty="0"/>
          </a:p>
        </p:txBody>
      </p:sp>
      <p:sp>
        <p:nvSpPr>
          <p:cNvPr id="3" name="內容版面配置區 2"/>
          <p:cNvSpPr>
            <a:spLocks noGrp="1"/>
          </p:cNvSpPr>
          <p:nvPr>
            <p:ph idx="1"/>
          </p:nvPr>
        </p:nvSpPr>
        <p:spPr/>
        <p:txBody>
          <a:bodyPr>
            <a:normAutofit/>
          </a:bodyPr>
          <a:lstStyle/>
          <a:p>
            <a:r>
              <a:rPr lang="zh-TW" altLang="en-US" sz="2800" dirty="0" smtClean="0"/>
              <a:t>如果我需要維持上一個 </a:t>
            </a:r>
            <a:r>
              <a:rPr lang="en-US" altLang="zh-TW" sz="2800" dirty="0" smtClean="0"/>
              <a:t>Major</a:t>
            </a:r>
            <a:r>
              <a:rPr lang="zh-TW" altLang="en-US" sz="2800" dirty="0" smtClean="0"/>
              <a:t> 版號的相容性</a:t>
            </a:r>
            <a:r>
              <a:rPr lang="en-US" altLang="zh-TW" sz="2800" dirty="0" smtClean="0"/>
              <a:t>?</a:t>
            </a:r>
          </a:p>
          <a:p>
            <a:pPr lvl="1"/>
            <a:r>
              <a:rPr lang="zh-TW" altLang="en-US" sz="2600" dirty="0" smtClean="0"/>
              <a:t>混用兩種策略</a:t>
            </a:r>
            <a:r>
              <a:rPr lang="en-US" altLang="zh-TW" sz="2600" dirty="0" smtClean="0"/>
              <a:t>:</a:t>
            </a:r>
          </a:p>
          <a:p>
            <a:pPr lvl="2"/>
            <a:r>
              <a:rPr lang="en-US" altLang="zh-TW" sz="2200" dirty="0" smtClean="0"/>
              <a:t>Point-To-Point</a:t>
            </a:r>
            <a:r>
              <a:rPr lang="zh-TW" altLang="en-US" sz="2200" dirty="0" smtClean="0"/>
              <a:t> 策略分別對應不同的 </a:t>
            </a:r>
            <a:r>
              <a:rPr lang="en-US" altLang="zh-TW" sz="2200" dirty="0" smtClean="0"/>
              <a:t>Major </a:t>
            </a:r>
            <a:r>
              <a:rPr lang="zh-TW" altLang="en-US" sz="2200" dirty="0" smtClean="0"/>
              <a:t>版本</a:t>
            </a:r>
            <a:endParaRPr lang="en-US" altLang="zh-TW" sz="2200" dirty="0" smtClean="0"/>
          </a:p>
          <a:p>
            <a:pPr lvl="2"/>
            <a:r>
              <a:rPr lang="zh-TW" altLang="en-US" sz="2200" dirty="0" smtClean="0"/>
              <a:t>每個 </a:t>
            </a:r>
            <a:r>
              <a:rPr lang="en-US" altLang="zh-TW" sz="2200" dirty="0" smtClean="0"/>
              <a:t>Major</a:t>
            </a:r>
            <a:r>
              <a:rPr lang="zh-TW" altLang="en-US" sz="2200" dirty="0" smtClean="0"/>
              <a:t> 版本只維護最新版，同時相容舊版</a:t>
            </a:r>
            <a:endParaRPr lang="en-US" altLang="zh-TW" sz="2200" dirty="0" smtClean="0"/>
          </a:p>
          <a:p>
            <a:pPr lvl="2"/>
            <a:endParaRPr lang="en-US" altLang="zh-TW" sz="2200" dirty="0" smtClean="0"/>
          </a:p>
          <a:p>
            <a:pPr lvl="1"/>
            <a:r>
              <a:rPr lang="zh-TW" altLang="en-US" sz="2600" dirty="0" smtClean="0"/>
              <a:t>上個</a:t>
            </a:r>
            <a:r>
              <a:rPr lang="zh-TW" altLang="en-US" sz="2600" dirty="0"/>
              <a:t> </a:t>
            </a:r>
            <a:r>
              <a:rPr lang="en-US" altLang="zh-TW" sz="2600" dirty="0" smtClean="0"/>
              <a:t>Major</a:t>
            </a:r>
            <a:r>
              <a:rPr lang="zh-TW" altLang="en-US" sz="2600" dirty="0"/>
              <a:t> </a:t>
            </a:r>
            <a:r>
              <a:rPr lang="zh-TW" altLang="en-US" sz="2600" dirty="0" smtClean="0"/>
              <a:t>不再新增功能，只異動 </a:t>
            </a:r>
            <a:r>
              <a:rPr lang="en-US" altLang="zh-TW" sz="2600" dirty="0" smtClean="0"/>
              <a:t>revision </a:t>
            </a:r>
            <a:r>
              <a:rPr lang="zh-TW" altLang="en-US" sz="2600" dirty="0" smtClean="0"/>
              <a:t>做 </a:t>
            </a:r>
            <a:r>
              <a:rPr lang="en-US" altLang="zh-TW" sz="2600" dirty="0" smtClean="0"/>
              <a:t>bug</a:t>
            </a:r>
            <a:r>
              <a:rPr lang="zh-TW" altLang="en-US" sz="2600" dirty="0" smtClean="0"/>
              <a:t> </a:t>
            </a:r>
            <a:r>
              <a:rPr lang="en-US" altLang="zh-TW" sz="2600" dirty="0" smtClean="0"/>
              <a:t>fix</a:t>
            </a:r>
            <a:r>
              <a:rPr lang="zh-TW" altLang="en-US" sz="2600" dirty="0" smtClean="0"/>
              <a:t> 用途</a:t>
            </a:r>
            <a:endParaRPr lang="en-US" altLang="zh-TW" sz="2600" dirty="0" smtClean="0"/>
          </a:p>
          <a:p>
            <a:pPr lvl="1"/>
            <a:r>
              <a:rPr lang="zh-TW" altLang="en-US" sz="2600" dirty="0" smtClean="0"/>
              <a:t>必須實作 </a:t>
            </a:r>
            <a:r>
              <a:rPr lang="en-US" altLang="zh-TW" sz="2600" dirty="0" smtClean="0"/>
              <a:t>API</a:t>
            </a:r>
            <a:r>
              <a:rPr lang="zh-TW" altLang="en-US" sz="2600" dirty="0" smtClean="0"/>
              <a:t> </a:t>
            </a:r>
            <a:r>
              <a:rPr lang="en-US" altLang="zh-TW" sz="2600" dirty="0" smtClean="0"/>
              <a:t>routing, </a:t>
            </a:r>
            <a:r>
              <a:rPr lang="zh-TW" altLang="en-US" sz="2600" dirty="0" smtClean="0"/>
              <a:t>將舊版客戶引導到正確的 </a:t>
            </a:r>
            <a:r>
              <a:rPr lang="en-US" altLang="zh-TW" sz="2600" dirty="0" smtClean="0"/>
              <a:t>API</a:t>
            </a:r>
            <a:r>
              <a:rPr lang="zh-TW" altLang="en-US" sz="2600" dirty="0" smtClean="0"/>
              <a:t> </a:t>
            </a:r>
            <a:r>
              <a:rPr lang="en-US" altLang="zh-TW" sz="2600" dirty="0" smtClean="0"/>
              <a:t>endpoint</a:t>
            </a:r>
            <a:endParaRPr lang="zh-TW" altLang="en-US" sz="2600" dirty="0"/>
          </a:p>
        </p:txBody>
      </p:sp>
    </p:spTree>
    <p:extLst>
      <p:ext uri="{BB962C8B-B14F-4D97-AF65-F5344CB8AC3E}">
        <p14:creationId xmlns:p14="http://schemas.microsoft.com/office/powerpoint/2010/main" val="2922998454"/>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en-US" altLang="zh-TW" dirty="0" smtClean="0"/>
              <a:t>DEMO</a:t>
            </a:r>
            <a:endParaRPr lang="zh-TW" altLang="en-US" dirty="0"/>
          </a:p>
        </p:txBody>
      </p:sp>
      <p:sp>
        <p:nvSpPr>
          <p:cNvPr id="5" name="文字版面配置區 4"/>
          <p:cNvSpPr>
            <a:spLocks noGrp="1"/>
          </p:cNvSpPr>
          <p:nvPr>
            <p:ph type="body" idx="1"/>
          </p:nvPr>
        </p:nvSpPr>
        <p:spPr/>
        <p:txBody>
          <a:bodyPr>
            <a:normAutofit/>
          </a:bodyPr>
          <a:lstStyle/>
          <a:p>
            <a:endParaRPr lang="zh-TW" altLang="en-US" dirty="0"/>
          </a:p>
        </p:txBody>
      </p:sp>
      <p:sp>
        <p:nvSpPr>
          <p:cNvPr id="6" name="文字方塊 5"/>
          <p:cNvSpPr txBox="1"/>
          <p:nvPr/>
        </p:nvSpPr>
        <p:spPr>
          <a:xfrm>
            <a:off x="987552" y="5596128"/>
            <a:ext cx="7411516" cy="1200329"/>
          </a:xfrm>
          <a:prstGeom prst="rect">
            <a:avLst/>
          </a:prstGeom>
          <a:noFill/>
        </p:spPr>
        <p:txBody>
          <a:bodyPr wrap="none" rtlCol="0">
            <a:spAutoFit/>
          </a:bodyPr>
          <a:lstStyle/>
          <a:p>
            <a:r>
              <a:rPr lang="en-US" altLang="zh-TW" sz="2400" dirty="0"/>
              <a:t>https://</a:t>
            </a:r>
            <a:r>
              <a:rPr lang="en-US" altLang="zh-TW" sz="2400" dirty="0" smtClean="0"/>
              <a:t>github.com/andrew0928/SDKDemo/tree/</a:t>
            </a:r>
            <a:r>
              <a:rPr lang="en-US" altLang="zh-TW" sz="2400" b="1" dirty="0" smtClean="0">
                <a:solidFill>
                  <a:srgbClr val="FF0000"/>
                </a:solidFill>
              </a:rPr>
              <a:t>dev-VER</a:t>
            </a:r>
            <a:endParaRPr lang="zh-TW" altLang="en-US" sz="2400" b="1" dirty="0">
              <a:solidFill>
                <a:srgbClr val="FF0000"/>
              </a:solidFill>
            </a:endParaRPr>
          </a:p>
          <a:p>
            <a:endParaRPr lang="en-US" altLang="zh-TW" sz="2400" dirty="0" smtClean="0"/>
          </a:p>
          <a:p>
            <a:endParaRPr lang="zh-TW" altLang="en-US" sz="2400" dirty="0"/>
          </a:p>
        </p:txBody>
      </p:sp>
    </p:spTree>
    <p:extLst>
      <p:ext uri="{BB962C8B-B14F-4D97-AF65-F5344CB8AC3E}">
        <p14:creationId xmlns:p14="http://schemas.microsoft.com/office/powerpoint/2010/main" val="3988434089"/>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小結</a:t>
            </a:r>
            <a:endParaRPr lang="zh-TW" altLang="en-US" dirty="0"/>
          </a:p>
        </p:txBody>
      </p:sp>
      <p:sp>
        <p:nvSpPr>
          <p:cNvPr id="3" name="內容版面配置區 2"/>
          <p:cNvSpPr>
            <a:spLocks noGrp="1"/>
          </p:cNvSpPr>
          <p:nvPr>
            <p:ph idx="1"/>
          </p:nvPr>
        </p:nvSpPr>
        <p:spPr/>
        <p:txBody>
          <a:bodyPr>
            <a:normAutofit fontScale="85000" lnSpcReduction="20000"/>
          </a:bodyPr>
          <a:lstStyle/>
          <a:p>
            <a:pPr marL="742950" indent="-742950">
              <a:buFont typeface="+mj-lt"/>
              <a:buAutoNum type="arabicPeriod"/>
            </a:pPr>
            <a:r>
              <a:rPr lang="zh-TW" altLang="en-US" sz="3600" dirty="0" smtClean="0"/>
              <a:t>維持 </a:t>
            </a:r>
            <a:r>
              <a:rPr lang="en-US" altLang="zh-TW" sz="3600" dirty="0" smtClean="0"/>
              <a:t>API</a:t>
            </a:r>
            <a:r>
              <a:rPr lang="zh-TW" altLang="en-US" sz="3600" dirty="0" smtClean="0"/>
              <a:t> </a:t>
            </a:r>
            <a:r>
              <a:rPr lang="en-US" altLang="zh-TW" sz="3600" dirty="0" smtClean="0"/>
              <a:t>/</a:t>
            </a:r>
            <a:r>
              <a:rPr lang="zh-TW" altLang="en-US" sz="3600" dirty="0" smtClean="0"/>
              <a:t> </a:t>
            </a:r>
            <a:r>
              <a:rPr lang="en-US" altLang="zh-TW" sz="3600" dirty="0" smtClean="0"/>
              <a:t>SDK</a:t>
            </a:r>
            <a:r>
              <a:rPr lang="zh-TW" altLang="en-US" sz="3600" dirty="0" smtClean="0"/>
              <a:t> 的相容性，是讓服務穩健可靠運作的必要條件</a:t>
            </a:r>
            <a:endParaRPr lang="en-US" altLang="zh-TW" sz="3600" dirty="0" smtClean="0"/>
          </a:p>
          <a:p>
            <a:pPr marL="742950" indent="-742950">
              <a:buFont typeface="+mj-lt"/>
              <a:buAutoNum type="arabicPeriod"/>
            </a:pPr>
            <a:endParaRPr lang="en-US" altLang="zh-TW" sz="3600" dirty="0" smtClean="0"/>
          </a:p>
          <a:p>
            <a:pPr marL="742950" indent="-742950">
              <a:buFont typeface="+mj-lt"/>
              <a:buAutoNum type="arabicPeriod"/>
            </a:pPr>
            <a:r>
              <a:rPr lang="zh-TW" altLang="en-US" sz="3600" dirty="0" smtClean="0"/>
              <a:t>盡可能的讓</a:t>
            </a:r>
            <a:r>
              <a:rPr lang="en-US" altLang="zh-TW" sz="3600" dirty="0" smtClean="0"/>
              <a:t>“</a:t>
            </a:r>
            <a:r>
              <a:rPr lang="zh-TW" altLang="en-US" sz="3600" dirty="0" smtClean="0"/>
              <a:t>不相容</a:t>
            </a:r>
            <a:r>
              <a:rPr lang="en-US" altLang="zh-TW" sz="3600" dirty="0" smtClean="0"/>
              <a:t>”</a:t>
            </a:r>
            <a:r>
              <a:rPr lang="zh-TW" altLang="en-US" sz="3600" dirty="0" smtClean="0"/>
              <a:t>的問題能越早發現越好</a:t>
            </a:r>
            <a:endParaRPr lang="en-US" altLang="zh-TW" sz="3600" dirty="0" smtClean="0"/>
          </a:p>
          <a:p>
            <a:pPr marL="1035558" lvl="1" indent="-742950">
              <a:buFont typeface="Wingdings" panose="05000000000000000000" pitchFamily="2" charset="2"/>
              <a:buChar char="p"/>
            </a:pPr>
            <a:r>
              <a:rPr lang="zh-TW" altLang="en-US" sz="3400" dirty="0" smtClean="0"/>
              <a:t>能否在</a:t>
            </a:r>
            <a:r>
              <a:rPr lang="zh-TW" altLang="en-US" sz="3400" dirty="0"/>
              <a:t> </a:t>
            </a:r>
            <a:r>
              <a:rPr lang="en-US" altLang="zh-TW" sz="3400" dirty="0" smtClean="0"/>
              <a:t>compile</a:t>
            </a:r>
            <a:r>
              <a:rPr lang="zh-TW" altLang="en-US" sz="3400" dirty="0"/>
              <a:t> </a:t>
            </a:r>
            <a:r>
              <a:rPr lang="en-US" altLang="zh-TW" sz="3400" dirty="0" smtClean="0"/>
              <a:t>time</a:t>
            </a:r>
            <a:r>
              <a:rPr lang="zh-TW" altLang="en-US" sz="3400" dirty="0" smtClean="0"/>
              <a:t> 就知道</a:t>
            </a:r>
            <a:r>
              <a:rPr lang="en-US" altLang="zh-TW" sz="3400" dirty="0" smtClean="0"/>
              <a:t>?</a:t>
            </a:r>
          </a:p>
          <a:p>
            <a:pPr marL="1035558" lvl="1" indent="-742950">
              <a:buFont typeface="Wingdings" panose="05000000000000000000" pitchFamily="2" charset="2"/>
              <a:buChar char="p"/>
            </a:pPr>
            <a:r>
              <a:rPr lang="zh-TW" altLang="en-US" sz="3400" dirty="0" smtClean="0"/>
              <a:t>能否在</a:t>
            </a:r>
            <a:r>
              <a:rPr lang="zh-TW" altLang="en-US" sz="3400" dirty="0"/>
              <a:t> </a:t>
            </a:r>
            <a:r>
              <a:rPr lang="en-US" altLang="zh-TW" sz="3400" dirty="0" smtClean="0"/>
              <a:t>build</a:t>
            </a:r>
            <a:r>
              <a:rPr lang="zh-TW" altLang="en-US" sz="3400" dirty="0"/>
              <a:t> </a:t>
            </a:r>
            <a:r>
              <a:rPr lang="en-US" altLang="zh-TW" sz="3400" dirty="0" smtClean="0"/>
              <a:t>time</a:t>
            </a:r>
            <a:r>
              <a:rPr lang="zh-TW" altLang="en-US" sz="3400" dirty="0" smtClean="0"/>
              <a:t> 就知道</a:t>
            </a:r>
            <a:r>
              <a:rPr lang="en-US" altLang="zh-TW" sz="3400" dirty="0" smtClean="0"/>
              <a:t>?</a:t>
            </a:r>
          </a:p>
          <a:p>
            <a:pPr marL="1035558" lvl="1" indent="-742950">
              <a:buFont typeface="Wingdings" panose="05000000000000000000" pitchFamily="2" charset="2"/>
              <a:buChar char="p"/>
            </a:pPr>
            <a:r>
              <a:rPr lang="zh-TW" altLang="en-US" sz="3400" dirty="0" smtClean="0"/>
              <a:t>能否在</a:t>
            </a:r>
            <a:r>
              <a:rPr lang="zh-TW" altLang="en-US" sz="3400" dirty="0"/>
              <a:t> </a:t>
            </a:r>
            <a:r>
              <a:rPr lang="en-US" altLang="zh-TW" sz="3400" dirty="0" smtClean="0"/>
              <a:t>run</a:t>
            </a:r>
            <a:r>
              <a:rPr lang="zh-TW" altLang="en-US" sz="3400" dirty="0"/>
              <a:t> </a:t>
            </a:r>
            <a:r>
              <a:rPr lang="en-US" altLang="zh-TW" sz="3400" dirty="0" smtClean="0"/>
              <a:t>time</a:t>
            </a:r>
            <a:r>
              <a:rPr lang="zh-TW" altLang="en-US" sz="3400" dirty="0" smtClean="0"/>
              <a:t> 檢測</a:t>
            </a:r>
            <a:r>
              <a:rPr lang="en-US" altLang="zh-TW" sz="3400" dirty="0" smtClean="0"/>
              <a:t>?</a:t>
            </a:r>
          </a:p>
          <a:p>
            <a:pPr marL="1035558" lvl="1" indent="-742950">
              <a:buFont typeface="Wingdings" panose="05000000000000000000" pitchFamily="2" charset="2"/>
              <a:buChar char="p"/>
            </a:pPr>
            <a:endParaRPr lang="en-US" altLang="zh-TW" sz="3400" dirty="0" smtClean="0"/>
          </a:p>
          <a:p>
            <a:pPr marL="742950" indent="-742950">
              <a:buFont typeface="+mj-lt"/>
              <a:buAutoNum type="arabicPeriod"/>
            </a:pPr>
            <a:r>
              <a:rPr lang="zh-TW" altLang="en-US" sz="3600" dirty="0" smtClean="0"/>
              <a:t>掌控你對 </a:t>
            </a:r>
            <a:r>
              <a:rPr lang="en-US" altLang="zh-TW" sz="3600" dirty="0" smtClean="0"/>
              <a:t>SDK</a:t>
            </a:r>
            <a:r>
              <a:rPr lang="zh-TW" altLang="en-US" sz="3600" dirty="0" smtClean="0"/>
              <a:t> 更新狀況的掌握程度，決定適合的策略。</a:t>
            </a:r>
            <a:endParaRPr lang="zh-TW" altLang="en-US" sz="3600" dirty="0"/>
          </a:p>
        </p:txBody>
      </p:sp>
    </p:spTree>
    <p:extLst>
      <p:ext uri="{BB962C8B-B14F-4D97-AF65-F5344CB8AC3E}">
        <p14:creationId xmlns:p14="http://schemas.microsoft.com/office/powerpoint/2010/main" val="1376859685"/>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ctrTitle"/>
          </p:nvPr>
        </p:nvSpPr>
        <p:spPr/>
        <p:txBody>
          <a:bodyPr/>
          <a:lstStyle/>
          <a:p>
            <a:r>
              <a:rPr lang="en-US" altLang="zh-TW" dirty="0" smtClean="0"/>
              <a:t>Question?</a:t>
            </a:r>
            <a:endParaRPr lang="zh-TW" altLang="en-US" dirty="0"/>
          </a:p>
        </p:txBody>
      </p:sp>
      <p:sp>
        <p:nvSpPr>
          <p:cNvPr id="5" name="副標題 4"/>
          <p:cNvSpPr>
            <a:spLocks noGrp="1"/>
          </p:cNvSpPr>
          <p:nvPr>
            <p:ph type="subTitle" idx="1"/>
          </p:nvPr>
        </p:nvSpPr>
        <p:spPr/>
        <p:txBody>
          <a:bodyPr/>
          <a:lstStyle/>
          <a:p>
            <a:endParaRPr lang="zh-TW" altLang="en-US"/>
          </a:p>
        </p:txBody>
      </p:sp>
    </p:spTree>
    <p:extLst>
      <p:ext uri="{BB962C8B-B14F-4D97-AF65-F5344CB8AC3E}">
        <p14:creationId xmlns:p14="http://schemas.microsoft.com/office/powerpoint/2010/main" val="94347154"/>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ctrTitle"/>
          </p:nvPr>
        </p:nvSpPr>
        <p:spPr/>
        <p:txBody>
          <a:bodyPr/>
          <a:lstStyle/>
          <a:p>
            <a:r>
              <a:rPr lang="zh-TW" altLang="en-US" dirty="0" smtClean="0"/>
              <a:t>服務之間的安全機制</a:t>
            </a:r>
            <a:endParaRPr lang="zh-TW" altLang="en-US" dirty="0"/>
          </a:p>
        </p:txBody>
      </p:sp>
      <p:sp>
        <p:nvSpPr>
          <p:cNvPr id="5" name="副標題 4"/>
          <p:cNvSpPr>
            <a:spLocks noGrp="1"/>
          </p:cNvSpPr>
          <p:nvPr>
            <p:ph type="subTitle" idx="1"/>
          </p:nvPr>
        </p:nvSpPr>
        <p:spPr/>
        <p:txBody>
          <a:bodyPr/>
          <a:lstStyle/>
          <a:p>
            <a:endParaRPr lang="zh-TW" altLang="en-US"/>
          </a:p>
        </p:txBody>
      </p:sp>
    </p:spTree>
    <p:extLst>
      <p:ext uri="{BB962C8B-B14F-4D97-AF65-F5344CB8AC3E}">
        <p14:creationId xmlns:p14="http://schemas.microsoft.com/office/powerpoint/2010/main" val="2979808456"/>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AGENDA</a:t>
            </a:r>
            <a:endParaRPr lang="zh-TW" altLang="en-US" dirty="0"/>
          </a:p>
        </p:txBody>
      </p:sp>
      <p:sp>
        <p:nvSpPr>
          <p:cNvPr id="3" name="內容版面配置區 2"/>
          <p:cNvSpPr>
            <a:spLocks noGrp="1"/>
          </p:cNvSpPr>
          <p:nvPr>
            <p:ph idx="1"/>
          </p:nvPr>
        </p:nvSpPr>
        <p:spPr/>
        <p:txBody>
          <a:bodyPr>
            <a:normAutofit/>
          </a:bodyPr>
          <a:lstStyle/>
          <a:p>
            <a:pPr marL="457200" indent="-457200">
              <a:buFont typeface="+mj-lt"/>
              <a:buAutoNum type="arabicPeriod"/>
            </a:pPr>
            <a:r>
              <a:rPr lang="zh-TW" altLang="en-US" sz="4000" dirty="0" smtClean="0"/>
              <a:t>原理說明 </a:t>
            </a:r>
            <a:r>
              <a:rPr lang="en-US" altLang="zh-TW" sz="4000" dirty="0" smtClean="0"/>
              <a:t>( API KEY / SESSION KEY )</a:t>
            </a:r>
            <a:endParaRPr lang="en-US" altLang="zh-TW" sz="4000" dirty="0"/>
          </a:p>
          <a:p>
            <a:pPr marL="457200" indent="-457200">
              <a:buFont typeface="+mj-lt"/>
              <a:buAutoNum type="arabicPeriod"/>
            </a:pPr>
            <a:r>
              <a:rPr lang="zh-TW" altLang="en-US" sz="4000" dirty="0" smtClean="0"/>
              <a:t>土砲 </a:t>
            </a:r>
            <a:r>
              <a:rPr lang="en-US" altLang="zh-TW" sz="4000" dirty="0" smtClean="0"/>
              <a:t>API TOKEN</a:t>
            </a:r>
            <a:endParaRPr lang="en-US" altLang="zh-TW" sz="4000" dirty="0"/>
          </a:p>
          <a:p>
            <a:pPr marL="457200" indent="-457200">
              <a:buFont typeface="+mj-lt"/>
              <a:buAutoNum type="arabicPeriod"/>
            </a:pPr>
            <a:r>
              <a:rPr lang="en-US" altLang="zh-TW" sz="4000" dirty="0" smtClean="0"/>
              <a:t>DEMO</a:t>
            </a:r>
          </a:p>
          <a:p>
            <a:pPr marL="457200" indent="-457200">
              <a:buFont typeface="+mj-lt"/>
              <a:buAutoNum type="arabicPeriod"/>
            </a:pPr>
            <a:r>
              <a:rPr lang="zh-TW" altLang="en-US" sz="4000" dirty="0" smtClean="0"/>
              <a:t>應用</a:t>
            </a:r>
            <a:endParaRPr lang="zh-TW" altLang="en-US" sz="4000" dirty="0"/>
          </a:p>
        </p:txBody>
      </p:sp>
    </p:spTree>
    <p:extLst>
      <p:ext uri="{BB962C8B-B14F-4D97-AF65-F5344CB8AC3E}">
        <p14:creationId xmlns:p14="http://schemas.microsoft.com/office/powerpoint/2010/main" val="3032457932"/>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316523" y="1737360"/>
            <a:ext cx="11582400" cy="432347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2" name="標題 1"/>
          <p:cNvSpPr>
            <a:spLocks noGrp="1"/>
          </p:cNvSpPr>
          <p:nvPr>
            <p:ph type="title"/>
          </p:nvPr>
        </p:nvSpPr>
        <p:spPr/>
        <p:txBody>
          <a:bodyPr/>
          <a:lstStyle/>
          <a:p>
            <a:r>
              <a:rPr lang="en-US" altLang="zh-TW" dirty="0" smtClean="0"/>
              <a:t>API</a:t>
            </a:r>
            <a:r>
              <a:rPr lang="zh-TW" altLang="en-US" dirty="0" smtClean="0"/>
              <a:t> </a:t>
            </a:r>
            <a:r>
              <a:rPr lang="en-US" altLang="zh-TW" dirty="0" smtClean="0"/>
              <a:t>TOKEN</a:t>
            </a:r>
            <a:r>
              <a:rPr lang="zh-TW" altLang="en-US" dirty="0" smtClean="0"/>
              <a:t> 的難題</a:t>
            </a:r>
            <a:endParaRPr lang="zh-TW" altLang="en-US" dirty="0"/>
          </a:p>
        </p:txBody>
      </p:sp>
      <p:sp>
        <p:nvSpPr>
          <p:cNvPr id="5" name="圓角矩形 4"/>
          <p:cNvSpPr/>
          <p:nvPr/>
        </p:nvSpPr>
        <p:spPr>
          <a:xfrm>
            <a:off x="902676" y="2391508"/>
            <a:ext cx="2485293" cy="2684584"/>
          </a:xfrm>
          <a:prstGeom prst="roundRect">
            <a:avLst/>
          </a:prstGeom>
          <a:solidFill>
            <a:schemeClr val="accent6">
              <a:lumMod val="20000"/>
              <a:lumOff val="80000"/>
            </a:schemeClr>
          </a:solidFill>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TW" dirty="0" smtClean="0"/>
              <a:t>USER</a:t>
            </a:r>
            <a:endParaRPr lang="zh-TW" altLang="en-US" dirty="0"/>
          </a:p>
        </p:txBody>
      </p:sp>
      <p:sp>
        <p:nvSpPr>
          <p:cNvPr id="6" name="圓角矩形 5"/>
          <p:cNvSpPr/>
          <p:nvPr/>
        </p:nvSpPr>
        <p:spPr>
          <a:xfrm>
            <a:off x="8546122" y="2391508"/>
            <a:ext cx="2485293" cy="2684584"/>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TW" dirty="0" smtClean="0"/>
              <a:t>SERVER</a:t>
            </a:r>
            <a:endParaRPr lang="zh-TW" altLang="en-US" dirty="0"/>
          </a:p>
        </p:txBody>
      </p:sp>
      <p:sp>
        <p:nvSpPr>
          <p:cNvPr id="8" name="文字方塊 7"/>
          <p:cNvSpPr txBox="1"/>
          <p:nvPr/>
        </p:nvSpPr>
        <p:spPr>
          <a:xfrm>
            <a:off x="316523" y="5691499"/>
            <a:ext cx="2709396" cy="369332"/>
          </a:xfrm>
          <a:prstGeom prst="rect">
            <a:avLst/>
          </a:prstGeom>
          <a:noFill/>
        </p:spPr>
        <p:txBody>
          <a:bodyPr wrap="none" rtlCol="0">
            <a:spAutoFit/>
          </a:bodyPr>
          <a:lstStyle/>
          <a:p>
            <a:r>
              <a:rPr lang="zh-TW" altLang="en-US" dirty="0" smtClean="0"/>
              <a:t>灰色地帶都是不安全的</a:t>
            </a:r>
            <a:r>
              <a:rPr lang="en-US" altLang="zh-TW" dirty="0" smtClean="0"/>
              <a:t>….</a:t>
            </a:r>
            <a:endParaRPr lang="zh-TW" altLang="en-US" dirty="0"/>
          </a:p>
        </p:txBody>
      </p:sp>
      <p:sp>
        <p:nvSpPr>
          <p:cNvPr id="9" name="圓角矩形 8"/>
          <p:cNvSpPr/>
          <p:nvPr/>
        </p:nvSpPr>
        <p:spPr>
          <a:xfrm>
            <a:off x="1312985" y="2614246"/>
            <a:ext cx="1195753" cy="410308"/>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TW" dirty="0" smtClean="0"/>
              <a:t>API</a:t>
            </a:r>
            <a:r>
              <a:rPr lang="zh-TW" altLang="en-US" dirty="0" smtClean="0"/>
              <a:t> </a:t>
            </a:r>
            <a:r>
              <a:rPr lang="en-US" altLang="zh-TW" dirty="0" smtClean="0"/>
              <a:t>KEY</a:t>
            </a:r>
            <a:endParaRPr lang="zh-TW" altLang="en-US" dirty="0"/>
          </a:p>
        </p:txBody>
      </p:sp>
      <p:cxnSp>
        <p:nvCxnSpPr>
          <p:cNvPr id="11" name="直線單箭頭接點 10"/>
          <p:cNvCxnSpPr/>
          <p:nvPr/>
        </p:nvCxnSpPr>
        <p:spPr>
          <a:xfrm>
            <a:off x="3387969" y="3141785"/>
            <a:ext cx="515815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直線單箭頭接點 12"/>
          <p:cNvCxnSpPr/>
          <p:nvPr/>
        </p:nvCxnSpPr>
        <p:spPr>
          <a:xfrm flipH="1">
            <a:off x="3387969" y="4138246"/>
            <a:ext cx="515815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文字方塊 13"/>
          <p:cNvSpPr txBox="1"/>
          <p:nvPr/>
        </p:nvSpPr>
        <p:spPr>
          <a:xfrm>
            <a:off x="3645878" y="3467073"/>
            <a:ext cx="4736122" cy="369332"/>
          </a:xfrm>
          <a:prstGeom prst="rect">
            <a:avLst/>
          </a:prstGeom>
          <a:noFill/>
        </p:spPr>
        <p:txBody>
          <a:bodyPr wrap="square" rtlCol="0">
            <a:spAutoFit/>
          </a:bodyPr>
          <a:lstStyle/>
          <a:p>
            <a:r>
              <a:rPr lang="zh-TW" altLang="en-US" dirty="0" smtClean="0"/>
              <a:t>在不安全的通訊環境，必須安全的傳遞資訊</a:t>
            </a:r>
            <a:endParaRPr lang="zh-TW" altLang="en-US" dirty="0"/>
          </a:p>
        </p:txBody>
      </p:sp>
      <p:sp>
        <p:nvSpPr>
          <p:cNvPr id="3" name="矩形 2"/>
          <p:cNvSpPr/>
          <p:nvPr/>
        </p:nvSpPr>
        <p:spPr>
          <a:xfrm>
            <a:off x="6324599" y="3921368"/>
            <a:ext cx="1770185" cy="66821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TW" altLang="en-US" dirty="0" smtClean="0"/>
              <a:t>資訊</a:t>
            </a:r>
            <a:endParaRPr lang="zh-TW" altLang="en-US" dirty="0"/>
          </a:p>
        </p:txBody>
      </p:sp>
      <p:sp>
        <p:nvSpPr>
          <p:cNvPr id="12" name="矩形 11"/>
          <p:cNvSpPr/>
          <p:nvPr/>
        </p:nvSpPr>
        <p:spPr>
          <a:xfrm>
            <a:off x="4043288" y="2768125"/>
            <a:ext cx="1770185" cy="66821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TW" altLang="en-US" dirty="0" smtClean="0"/>
              <a:t>資訊</a:t>
            </a:r>
            <a:endParaRPr lang="zh-TW" altLang="en-US" dirty="0"/>
          </a:p>
        </p:txBody>
      </p:sp>
    </p:spTree>
    <p:extLst>
      <p:ext uri="{BB962C8B-B14F-4D97-AF65-F5344CB8AC3E}">
        <p14:creationId xmlns:p14="http://schemas.microsoft.com/office/powerpoint/2010/main" val="466514588"/>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RSA </a:t>
            </a:r>
            <a:r>
              <a:rPr lang="zh-TW" altLang="en-US" dirty="0" smtClean="0"/>
              <a:t>的基本概念</a:t>
            </a:r>
            <a:endParaRPr lang="zh-TW" altLang="en-US" dirty="0"/>
          </a:p>
        </p:txBody>
      </p:sp>
      <p:sp>
        <p:nvSpPr>
          <p:cNvPr id="3" name="內容版面配置區 2"/>
          <p:cNvSpPr>
            <a:spLocks noGrp="1"/>
          </p:cNvSpPr>
          <p:nvPr>
            <p:ph idx="1"/>
          </p:nvPr>
        </p:nvSpPr>
        <p:spPr/>
        <p:txBody>
          <a:bodyPr>
            <a:normAutofit/>
          </a:bodyPr>
          <a:lstStyle/>
          <a:p>
            <a:r>
              <a:rPr lang="zh-TW" altLang="en-US" sz="3200" dirty="0" smtClean="0"/>
              <a:t>只要記得三件事情就好</a:t>
            </a:r>
            <a:r>
              <a:rPr lang="en-US" altLang="zh-TW" sz="3200" dirty="0" smtClean="0"/>
              <a:t>:</a:t>
            </a:r>
          </a:p>
          <a:p>
            <a:endParaRPr lang="en-US" altLang="zh-TW" sz="3200" dirty="0" smtClean="0"/>
          </a:p>
          <a:p>
            <a:pPr marL="514350" indent="-514350">
              <a:buFont typeface="+mj-lt"/>
              <a:buAutoNum type="arabicPeriod"/>
            </a:pPr>
            <a:r>
              <a:rPr lang="en-US" altLang="zh-TW" sz="3200" dirty="0" smtClean="0"/>
              <a:t>RSA</a:t>
            </a:r>
            <a:r>
              <a:rPr lang="zh-TW" altLang="en-US" sz="3200" dirty="0" smtClean="0"/>
              <a:t> 的 </a:t>
            </a:r>
            <a:r>
              <a:rPr lang="en-US" altLang="zh-TW" sz="3200" dirty="0" smtClean="0"/>
              <a:t>KEY </a:t>
            </a:r>
            <a:r>
              <a:rPr lang="zh-TW" altLang="en-US" sz="3200" dirty="0" smtClean="0"/>
              <a:t>有一對，</a:t>
            </a:r>
            <a:r>
              <a:rPr lang="en-US" altLang="zh-TW" sz="3200" dirty="0" smtClean="0"/>
              <a:t>PRIVATE</a:t>
            </a:r>
            <a:r>
              <a:rPr lang="zh-TW" altLang="en-US" sz="3200" dirty="0" smtClean="0"/>
              <a:t> </a:t>
            </a:r>
            <a:r>
              <a:rPr lang="en-US" altLang="zh-TW" sz="3200" dirty="0" smtClean="0"/>
              <a:t>KEY</a:t>
            </a:r>
            <a:r>
              <a:rPr lang="zh-TW" altLang="en-US" sz="3200" dirty="0" smtClean="0"/>
              <a:t> </a:t>
            </a:r>
            <a:r>
              <a:rPr lang="en-US" altLang="zh-TW" sz="3200" dirty="0" smtClean="0"/>
              <a:t>/</a:t>
            </a:r>
            <a:r>
              <a:rPr lang="zh-TW" altLang="en-US" sz="3200" dirty="0" smtClean="0"/>
              <a:t> </a:t>
            </a:r>
            <a:r>
              <a:rPr lang="en-US" altLang="zh-TW" sz="3200" dirty="0" smtClean="0"/>
              <a:t>PUBLIC</a:t>
            </a:r>
            <a:r>
              <a:rPr lang="zh-TW" altLang="en-US" sz="3200" dirty="0" smtClean="0"/>
              <a:t> </a:t>
            </a:r>
            <a:r>
              <a:rPr lang="en-US" altLang="zh-TW" sz="3200" dirty="0" smtClean="0"/>
              <a:t>KEY</a:t>
            </a:r>
            <a:r>
              <a:rPr lang="zh-TW" altLang="en-US" sz="3200" dirty="0" smtClean="0"/>
              <a:t>。</a:t>
            </a:r>
            <a:endParaRPr lang="en-US" altLang="zh-TW" sz="3200" dirty="0" smtClean="0"/>
          </a:p>
          <a:p>
            <a:pPr marL="514350" indent="-514350">
              <a:buFont typeface="+mj-lt"/>
              <a:buAutoNum type="arabicPeriod"/>
            </a:pPr>
            <a:r>
              <a:rPr lang="zh-TW" altLang="en-US" sz="3200" dirty="0" smtClean="0"/>
              <a:t>用 </a:t>
            </a:r>
            <a:r>
              <a:rPr lang="en-US" altLang="zh-TW" sz="3200" dirty="0"/>
              <a:t>PRIVATE KEY </a:t>
            </a:r>
            <a:r>
              <a:rPr lang="zh-TW" altLang="en-US" sz="3200" dirty="0" smtClean="0"/>
              <a:t>加密的資料，只有對應的</a:t>
            </a:r>
            <a:r>
              <a:rPr lang="zh-TW" altLang="en-US" sz="3200" dirty="0"/>
              <a:t> </a:t>
            </a:r>
            <a:r>
              <a:rPr lang="en-US" altLang="zh-TW" sz="3200" dirty="0"/>
              <a:t>PUBLIC</a:t>
            </a:r>
            <a:r>
              <a:rPr lang="zh-TW" altLang="en-US" sz="3200" dirty="0" smtClean="0"/>
              <a:t> </a:t>
            </a:r>
            <a:r>
              <a:rPr lang="en-US" altLang="zh-TW" sz="3200" dirty="0" smtClean="0"/>
              <a:t>KEY</a:t>
            </a:r>
            <a:r>
              <a:rPr lang="zh-TW" altLang="en-US" sz="3200" dirty="0" smtClean="0"/>
              <a:t> 能解開。</a:t>
            </a:r>
            <a:endParaRPr lang="en-US" altLang="zh-TW" sz="3200" dirty="0" smtClean="0"/>
          </a:p>
          <a:p>
            <a:pPr marL="514350" indent="-514350">
              <a:buFont typeface="+mj-lt"/>
              <a:buAutoNum type="arabicPeriod"/>
            </a:pPr>
            <a:r>
              <a:rPr lang="en-US" altLang="zh-TW" sz="3200" dirty="0" smtClean="0"/>
              <a:t>PRIVATE</a:t>
            </a:r>
            <a:r>
              <a:rPr lang="zh-TW" altLang="en-US" sz="3200" dirty="0" smtClean="0"/>
              <a:t> </a:t>
            </a:r>
            <a:r>
              <a:rPr lang="en-US" altLang="zh-TW" sz="3200" dirty="0" smtClean="0"/>
              <a:t>KEY</a:t>
            </a:r>
            <a:r>
              <a:rPr lang="zh-TW" altLang="en-US" sz="3200" dirty="0" smtClean="0"/>
              <a:t> 自己保管好，</a:t>
            </a:r>
            <a:r>
              <a:rPr lang="en-US" altLang="zh-TW" sz="3200" dirty="0" smtClean="0"/>
              <a:t>PUBLIC</a:t>
            </a:r>
            <a:r>
              <a:rPr lang="zh-TW" altLang="en-US" sz="3200" dirty="0" smtClean="0"/>
              <a:t> </a:t>
            </a:r>
            <a:r>
              <a:rPr lang="en-US" altLang="zh-TW" sz="3200" dirty="0" smtClean="0"/>
              <a:t>KEY</a:t>
            </a:r>
            <a:r>
              <a:rPr lang="zh-TW" altLang="en-US" sz="3200" dirty="0" smtClean="0"/>
              <a:t> 可以公開。</a:t>
            </a:r>
            <a:endParaRPr lang="zh-TW" altLang="en-US" sz="3200" dirty="0"/>
          </a:p>
        </p:txBody>
      </p:sp>
    </p:spTree>
    <p:extLst>
      <p:ext uri="{BB962C8B-B14F-4D97-AF65-F5344CB8AC3E}">
        <p14:creationId xmlns:p14="http://schemas.microsoft.com/office/powerpoint/2010/main" val="211052886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Docker (Linux)</a:t>
            </a:r>
            <a:endParaRPr lang="zh-TW" altLang="en-US" dirty="0"/>
          </a:p>
        </p:txBody>
      </p:sp>
      <p:sp>
        <p:nvSpPr>
          <p:cNvPr id="4" name="矩形 3"/>
          <p:cNvSpPr/>
          <p:nvPr/>
        </p:nvSpPr>
        <p:spPr>
          <a:xfrm>
            <a:off x="4628478" y="2070848"/>
            <a:ext cx="1645920" cy="130436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TW" b="1" dirty="0" smtClean="0">
                <a:solidFill>
                  <a:srgbClr val="FF0000"/>
                </a:solidFill>
              </a:rPr>
              <a:t>Linux</a:t>
            </a:r>
            <a:r>
              <a:rPr lang="en-US" altLang="zh-TW" dirty="0" smtClean="0"/>
              <a:t> App</a:t>
            </a:r>
          </a:p>
        </p:txBody>
      </p:sp>
      <p:sp>
        <p:nvSpPr>
          <p:cNvPr id="5" name="矩形 4"/>
          <p:cNvSpPr/>
          <p:nvPr/>
        </p:nvSpPr>
        <p:spPr>
          <a:xfrm>
            <a:off x="4628479" y="3442448"/>
            <a:ext cx="1656864" cy="551329"/>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TW" b="1" dirty="0" smtClean="0">
                <a:solidFill>
                  <a:srgbClr val="FF0000"/>
                </a:solidFill>
              </a:rPr>
              <a:t>Linux </a:t>
            </a:r>
            <a:r>
              <a:rPr lang="en-US" altLang="zh-TW" dirty="0" smtClean="0"/>
              <a:t>Bins / Lib</a:t>
            </a:r>
            <a:endParaRPr lang="zh-TW" altLang="en-US" dirty="0"/>
          </a:p>
        </p:txBody>
      </p:sp>
      <p:sp>
        <p:nvSpPr>
          <p:cNvPr id="6" name="矩形 5"/>
          <p:cNvSpPr/>
          <p:nvPr/>
        </p:nvSpPr>
        <p:spPr>
          <a:xfrm>
            <a:off x="4628478" y="4061013"/>
            <a:ext cx="6527202" cy="55132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TW" b="1" dirty="0" smtClean="0">
                <a:solidFill>
                  <a:srgbClr val="FF0000"/>
                </a:solidFill>
              </a:rPr>
              <a:t>Docker </a:t>
            </a:r>
            <a:r>
              <a:rPr lang="en-US" altLang="zh-TW" dirty="0" smtClean="0"/>
              <a:t>Engine</a:t>
            </a:r>
            <a:endParaRPr lang="zh-TW" altLang="en-US" dirty="0"/>
          </a:p>
        </p:txBody>
      </p:sp>
      <p:sp>
        <p:nvSpPr>
          <p:cNvPr id="7" name="矩形 6"/>
          <p:cNvSpPr/>
          <p:nvPr/>
        </p:nvSpPr>
        <p:spPr>
          <a:xfrm>
            <a:off x="4628478" y="4679578"/>
            <a:ext cx="6527202" cy="103542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TW" dirty="0" smtClean="0"/>
              <a:t>OS: </a:t>
            </a:r>
            <a:r>
              <a:rPr lang="en-US" altLang="zh-TW" b="1" dirty="0" smtClean="0">
                <a:solidFill>
                  <a:srgbClr val="FF0000"/>
                </a:solidFill>
              </a:rPr>
              <a:t>Linux</a:t>
            </a:r>
            <a:endParaRPr lang="zh-TW" altLang="en-US" b="1" dirty="0">
              <a:solidFill>
                <a:srgbClr val="FF0000"/>
              </a:solidFill>
            </a:endParaRPr>
          </a:p>
        </p:txBody>
      </p:sp>
      <p:sp>
        <p:nvSpPr>
          <p:cNvPr id="12" name="文字方塊 11"/>
          <p:cNvSpPr txBox="1"/>
          <p:nvPr/>
        </p:nvSpPr>
        <p:spPr>
          <a:xfrm>
            <a:off x="8291457" y="3442448"/>
            <a:ext cx="516488" cy="369332"/>
          </a:xfrm>
          <a:prstGeom prst="rect">
            <a:avLst/>
          </a:prstGeom>
          <a:noFill/>
        </p:spPr>
        <p:txBody>
          <a:bodyPr wrap="none" rtlCol="0">
            <a:spAutoFit/>
          </a:bodyPr>
          <a:lstStyle/>
          <a:p>
            <a:r>
              <a:rPr lang="en-US" altLang="zh-TW" dirty="0" smtClean="0"/>
              <a:t>……</a:t>
            </a:r>
            <a:endParaRPr lang="zh-TW" altLang="en-US" dirty="0"/>
          </a:p>
        </p:txBody>
      </p:sp>
      <p:sp>
        <p:nvSpPr>
          <p:cNvPr id="14" name="矩形 13"/>
          <p:cNvSpPr/>
          <p:nvPr/>
        </p:nvSpPr>
        <p:spPr>
          <a:xfrm>
            <a:off x="6459967" y="2070848"/>
            <a:ext cx="1645920" cy="130436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TW" b="1" dirty="0" smtClean="0">
                <a:solidFill>
                  <a:srgbClr val="FF0000"/>
                </a:solidFill>
              </a:rPr>
              <a:t>Linux</a:t>
            </a:r>
            <a:r>
              <a:rPr lang="en-US" altLang="zh-TW" dirty="0" smtClean="0"/>
              <a:t> App</a:t>
            </a:r>
          </a:p>
        </p:txBody>
      </p:sp>
      <p:sp>
        <p:nvSpPr>
          <p:cNvPr id="15" name="矩形 14"/>
          <p:cNvSpPr/>
          <p:nvPr/>
        </p:nvSpPr>
        <p:spPr>
          <a:xfrm>
            <a:off x="6459968" y="3442448"/>
            <a:ext cx="1656864" cy="551329"/>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TW" b="1" dirty="0" smtClean="0">
                <a:solidFill>
                  <a:srgbClr val="FF0000"/>
                </a:solidFill>
              </a:rPr>
              <a:t>Linux </a:t>
            </a:r>
            <a:r>
              <a:rPr lang="en-US" altLang="zh-TW" dirty="0" smtClean="0"/>
              <a:t>Bins / Lib</a:t>
            </a:r>
            <a:endParaRPr lang="zh-TW" altLang="en-US" dirty="0"/>
          </a:p>
        </p:txBody>
      </p:sp>
      <p:sp>
        <p:nvSpPr>
          <p:cNvPr id="16" name="矩形 15"/>
          <p:cNvSpPr/>
          <p:nvPr/>
        </p:nvSpPr>
        <p:spPr>
          <a:xfrm>
            <a:off x="9498815" y="2070848"/>
            <a:ext cx="1645920" cy="130436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TW" b="1" dirty="0" smtClean="0">
                <a:solidFill>
                  <a:srgbClr val="FF0000"/>
                </a:solidFill>
              </a:rPr>
              <a:t>Linux</a:t>
            </a:r>
            <a:r>
              <a:rPr lang="en-US" altLang="zh-TW" dirty="0" smtClean="0"/>
              <a:t> App</a:t>
            </a:r>
          </a:p>
        </p:txBody>
      </p:sp>
      <p:sp>
        <p:nvSpPr>
          <p:cNvPr id="17" name="矩形 16"/>
          <p:cNvSpPr/>
          <p:nvPr/>
        </p:nvSpPr>
        <p:spPr>
          <a:xfrm>
            <a:off x="9498816" y="3442448"/>
            <a:ext cx="1656864" cy="551329"/>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TW" b="1" dirty="0" smtClean="0">
                <a:solidFill>
                  <a:srgbClr val="FF0000"/>
                </a:solidFill>
              </a:rPr>
              <a:t>Linux </a:t>
            </a:r>
            <a:r>
              <a:rPr lang="en-US" altLang="zh-TW" dirty="0" smtClean="0"/>
              <a:t>Bins / Lib</a:t>
            </a:r>
            <a:endParaRPr lang="zh-TW" altLang="en-US" dirty="0"/>
          </a:p>
        </p:txBody>
      </p:sp>
      <p:sp>
        <p:nvSpPr>
          <p:cNvPr id="3" name="圓角矩形 2"/>
          <p:cNvSpPr/>
          <p:nvPr/>
        </p:nvSpPr>
        <p:spPr>
          <a:xfrm>
            <a:off x="2173045" y="4061013"/>
            <a:ext cx="1304365" cy="618565"/>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TW" dirty="0" smtClean="0"/>
              <a:t>Docker CLI</a:t>
            </a:r>
            <a:endParaRPr lang="zh-TW" altLang="en-US" dirty="0"/>
          </a:p>
        </p:txBody>
      </p:sp>
      <p:sp>
        <p:nvSpPr>
          <p:cNvPr id="18" name="向右箭號 17"/>
          <p:cNvSpPr/>
          <p:nvPr/>
        </p:nvSpPr>
        <p:spPr>
          <a:xfrm>
            <a:off x="3665669" y="4208929"/>
            <a:ext cx="779929" cy="282389"/>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TW" altLang="en-US"/>
          </a:p>
        </p:txBody>
      </p:sp>
      <p:sp>
        <p:nvSpPr>
          <p:cNvPr id="19" name="文字方塊 18"/>
          <p:cNvSpPr txBox="1"/>
          <p:nvPr/>
        </p:nvSpPr>
        <p:spPr>
          <a:xfrm>
            <a:off x="3638775" y="3670611"/>
            <a:ext cx="839269" cy="646331"/>
          </a:xfrm>
          <a:prstGeom prst="rect">
            <a:avLst/>
          </a:prstGeom>
          <a:noFill/>
        </p:spPr>
        <p:txBody>
          <a:bodyPr wrap="none" rtlCol="0">
            <a:spAutoFit/>
          </a:bodyPr>
          <a:lstStyle/>
          <a:p>
            <a:pPr algn="ctr"/>
            <a:r>
              <a:rPr lang="en-US" altLang="zh-TW" dirty="0" smtClean="0"/>
              <a:t>Docker</a:t>
            </a:r>
          </a:p>
          <a:p>
            <a:pPr algn="ctr"/>
            <a:r>
              <a:rPr lang="en-US" altLang="zh-TW" dirty="0" smtClean="0"/>
              <a:t>API</a:t>
            </a:r>
            <a:endParaRPr lang="zh-TW" altLang="en-US" dirty="0"/>
          </a:p>
        </p:txBody>
      </p:sp>
      <p:sp>
        <p:nvSpPr>
          <p:cNvPr id="8" name="雲朵形 7"/>
          <p:cNvSpPr/>
          <p:nvPr/>
        </p:nvSpPr>
        <p:spPr>
          <a:xfrm>
            <a:off x="305665" y="2455363"/>
            <a:ext cx="2242463" cy="1538414"/>
          </a:xfrm>
          <a:prstGeom prst="cloud">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TW" dirty="0" smtClean="0"/>
              <a:t>Docker Hub</a:t>
            </a:r>
          </a:p>
          <a:p>
            <a:pPr algn="ctr"/>
            <a:r>
              <a:rPr lang="en-US" altLang="zh-TW" dirty="0" smtClean="0"/>
              <a:t>(Registry)</a:t>
            </a:r>
            <a:endParaRPr lang="zh-TW" altLang="en-US" dirty="0"/>
          </a:p>
        </p:txBody>
      </p:sp>
      <p:sp>
        <p:nvSpPr>
          <p:cNvPr id="21" name="向右箭號 20"/>
          <p:cNvSpPr/>
          <p:nvPr/>
        </p:nvSpPr>
        <p:spPr>
          <a:xfrm>
            <a:off x="2666730" y="3279648"/>
            <a:ext cx="1776179" cy="331599"/>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TW" altLang="en-US"/>
          </a:p>
        </p:txBody>
      </p:sp>
      <p:sp>
        <p:nvSpPr>
          <p:cNvPr id="22" name="文字方塊 21"/>
          <p:cNvSpPr txBox="1"/>
          <p:nvPr/>
        </p:nvSpPr>
        <p:spPr>
          <a:xfrm>
            <a:off x="2873333" y="3002311"/>
            <a:ext cx="1238417" cy="369332"/>
          </a:xfrm>
          <a:prstGeom prst="rect">
            <a:avLst/>
          </a:prstGeom>
          <a:noFill/>
        </p:spPr>
        <p:txBody>
          <a:bodyPr wrap="none" rtlCol="0">
            <a:spAutoFit/>
          </a:bodyPr>
          <a:lstStyle/>
          <a:p>
            <a:pPr algn="ctr"/>
            <a:r>
              <a:rPr lang="en-US" altLang="zh-TW" dirty="0" smtClean="0"/>
              <a:t>Docker</a:t>
            </a:r>
            <a:r>
              <a:rPr lang="zh-TW" altLang="en-US" dirty="0"/>
              <a:t> </a:t>
            </a:r>
            <a:r>
              <a:rPr lang="en-US" altLang="zh-TW" dirty="0" smtClean="0"/>
              <a:t>Pull</a:t>
            </a:r>
          </a:p>
        </p:txBody>
      </p:sp>
    </p:spTree>
    <p:extLst>
      <p:ext uri="{BB962C8B-B14F-4D97-AF65-F5344CB8AC3E}">
        <p14:creationId xmlns:p14="http://schemas.microsoft.com/office/powerpoint/2010/main" val="3172809418"/>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橢圓 22"/>
          <p:cNvSpPr/>
          <p:nvPr/>
        </p:nvSpPr>
        <p:spPr>
          <a:xfrm>
            <a:off x="8800718" y="3013446"/>
            <a:ext cx="952556" cy="918414"/>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TW" altLang="en-US" dirty="0" smtClean="0"/>
              <a:t>加</a:t>
            </a:r>
            <a:r>
              <a:rPr lang="zh-TW" altLang="en-US" dirty="0"/>
              <a:t>密</a:t>
            </a:r>
          </a:p>
        </p:txBody>
      </p:sp>
      <p:sp>
        <p:nvSpPr>
          <p:cNvPr id="4" name="圓角矩形 3"/>
          <p:cNvSpPr/>
          <p:nvPr/>
        </p:nvSpPr>
        <p:spPr>
          <a:xfrm>
            <a:off x="595528" y="3013447"/>
            <a:ext cx="2029326" cy="874295"/>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zh-TW" altLang="en-US" dirty="0" smtClean="0"/>
              <a:t>授權的設定</a:t>
            </a:r>
            <a:endParaRPr lang="en-US" altLang="zh-TW" dirty="0" smtClean="0"/>
          </a:p>
          <a:p>
            <a:pPr algn="ctr"/>
            <a:r>
              <a:rPr lang="en-US" altLang="zh-TW" dirty="0" smtClean="0"/>
              <a:t>(object)</a:t>
            </a:r>
            <a:endParaRPr lang="zh-TW" altLang="en-US" dirty="0"/>
          </a:p>
        </p:txBody>
      </p:sp>
      <p:sp>
        <p:nvSpPr>
          <p:cNvPr id="5" name="向右箭號 4"/>
          <p:cNvSpPr/>
          <p:nvPr/>
        </p:nvSpPr>
        <p:spPr>
          <a:xfrm>
            <a:off x="2969279" y="3286162"/>
            <a:ext cx="393031" cy="441158"/>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sp>
        <p:nvSpPr>
          <p:cNvPr id="6" name="圓角矩形 5"/>
          <p:cNvSpPr/>
          <p:nvPr/>
        </p:nvSpPr>
        <p:spPr>
          <a:xfrm>
            <a:off x="3659089" y="3013447"/>
            <a:ext cx="2029326" cy="874295"/>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TW" dirty="0" smtClean="0"/>
              <a:t>Binary Data</a:t>
            </a:r>
            <a:endParaRPr lang="zh-TW" altLang="en-US" dirty="0"/>
          </a:p>
        </p:txBody>
      </p:sp>
      <p:sp>
        <p:nvSpPr>
          <p:cNvPr id="7" name="向右箭號 6"/>
          <p:cNvSpPr/>
          <p:nvPr/>
        </p:nvSpPr>
        <p:spPr>
          <a:xfrm>
            <a:off x="5814423" y="3238036"/>
            <a:ext cx="393031" cy="441158"/>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sp>
        <p:nvSpPr>
          <p:cNvPr id="8" name="圓角矩形 7"/>
          <p:cNvSpPr/>
          <p:nvPr/>
        </p:nvSpPr>
        <p:spPr>
          <a:xfrm>
            <a:off x="9038515" y="4171021"/>
            <a:ext cx="2029326" cy="874295"/>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TW" dirty="0" smtClean="0"/>
              <a:t>Signature</a:t>
            </a:r>
            <a:endParaRPr lang="zh-TW" altLang="en-US" dirty="0"/>
          </a:p>
        </p:txBody>
      </p:sp>
      <p:sp>
        <p:nvSpPr>
          <p:cNvPr id="10" name="向右箭號 9"/>
          <p:cNvSpPr/>
          <p:nvPr/>
        </p:nvSpPr>
        <p:spPr>
          <a:xfrm rot="3056515">
            <a:off x="5334831" y="4054020"/>
            <a:ext cx="393031" cy="441158"/>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sp>
        <p:nvSpPr>
          <p:cNvPr id="11" name="向右箭號 10"/>
          <p:cNvSpPr/>
          <p:nvPr/>
        </p:nvSpPr>
        <p:spPr>
          <a:xfrm rot="8681227">
            <a:off x="8680024" y="4403582"/>
            <a:ext cx="393031" cy="441158"/>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sp>
        <p:nvSpPr>
          <p:cNvPr id="12" name="圓角矩形 11"/>
          <p:cNvSpPr/>
          <p:nvPr/>
        </p:nvSpPr>
        <p:spPr>
          <a:xfrm>
            <a:off x="5531346" y="4661456"/>
            <a:ext cx="2939715" cy="914400"/>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altLang="zh-TW" dirty="0" smtClean="0"/>
              <a:t>Signed Binary Data</a:t>
            </a:r>
            <a:endParaRPr lang="zh-TW" altLang="en-US" dirty="0"/>
          </a:p>
        </p:txBody>
      </p:sp>
      <p:sp>
        <p:nvSpPr>
          <p:cNvPr id="13" name="文字方塊 12"/>
          <p:cNvSpPr txBox="1"/>
          <p:nvPr/>
        </p:nvSpPr>
        <p:spPr>
          <a:xfrm>
            <a:off x="2657419" y="3029123"/>
            <a:ext cx="1018227" cy="369332"/>
          </a:xfrm>
          <a:prstGeom prst="rect">
            <a:avLst/>
          </a:prstGeom>
          <a:noFill/>
        </p:spPr>
        <p:txBody>
          <a:bodyPr wrap="none" rtlCol="0">
            <a:spAutoFit/>
          </a:bodyPr>
          <a:lstStyle/>
          <a:p>
            <a:r>
              <a:rPr lang="en-US" altLang="zh-TW" dirty="0" smtClean="0"/>
              <a:t>(</a:t>
            </a:r>
            <a:r>
              <a:rPr lang="zh-TW" altLang="en-US" dirty="0" smtClean="0"/>
              <a:t>序列化</a:t>
            </a:r>
            <a:r>
              <a:rPr lang="en-US" altLang="zh-TW" dirty="0" smtClean="0"/>
              <a:t>)</a:t>
            </a:r>
            <a:endParaRPr lang="zh-TW" altLang="en-US" dirty="0"/>
          </a:p>
        </p:txBody>
      </p:sp>
      <p:sp>
        <p:nvSpPr>
          <p:cNvPr id="14" name="文字方塊 13"/>
          <p:cNvSpPr txBox="1"/>
          <p:nvPr/>
        </p:nvSpPr>
        <p:spPr>
          <a:xfrm>
            <a:off x="9700523" y="2608657"/>
            <a:ext cx="1249060" cy="369332"/>
          </a:xfrm>
          <a:prstGeom prst="rect">
            <a:avLst/>
          </a:prstGeom>
          <a:noFill/>
        </p:spPr>
        <p:txBody>
          <a:bodyPr wrap="none" rtlCol="0">
            <a:spAutoFit/>
          </a:bodyPr>
          <a:lstStyle/>
          <a:p>
            <a:r>
              <a:rPr lang="en-US" altLang="zh-TW" dirty="0" smtClean="0"/>
              <a:t>(</a:t>
            </a:r>
            <a:r>
              <a:rPr lang="zh-TW" altLang="en-US" dirty="0" smtClean="0"/>
              <a:t>產生簽章</a:t>
            </a:r>
            <a:r>
              <a:rPr lang="en-US" altLang="zh-TW" dirty="0" smtClean="0"/>
              <a:t>)</a:t>
            </a:r>
            <a:endParaRPr lang="zh-TW" altLang="en-US" dirty="0"/>
          </a:p>
        </p:txBody>
      </p:sp>
      <p:sp>
        <p:nvSpPr>
          <p:cNvPr id="15" name="文字方塊 14"/>
          <p:cNvSpPr txBox="1"/>
          <p:nvPr/>
        </p:nvSpPr>
        <p:spPr>
          <a:xfrm>
            <a:off x="5780060" y="4170664"/>
            <a:ext cx="2973891" cy="369332"/>
          </a:xfrm>
          <a:prstGeom prst="rect">
            <a:avLst/>
          </a:prstGeom>
          <a:noFill/>
        </p:spPr>
        <p:txBody>
          <a:bodyPr wrap="none" rtlCol="0">
            <a:spAutoFit/>
          </a:bodyPr>
          <a:lstStyle/>
          <a:p>
            <a:r>
              <a:rPr lang="en-US" altLang="zh-TW" dirty="0" smtClean="0"/>
              <a:t>(</a:t>
            </a:r>
            <a:r>
              <a:rPr lang="zh-TW" altLang="en-US" dirty="0" smtClean="0"/>
              <a:t>合併明文 </a:t>
            </a:r>
            <a:r>
              <a:rPr lang="en-US" altLang="zh-TW" dirty="0" smtClean="0"/>
              <a:t>+</a:t>
            </a:r>
            <a:r>
              <a:rPr lang="zh-TW" altLang="en-US" dirty="0" smtClean="0"/>
              <a:t> 加密過的 </a:t>
            </a:r>
            <a:r>
              <a:rPr lang="en-US" altLang="zh-TW" dirty="0" smtClean="0"/>
              <a:t>HASH)</a:t>
            </a:r>
            <a:endParaRPr lang="zh-TW" altLang="en-US" dirty="0"/>
          </a:p>
        </p:txBody>
      </p:sp>
      <p:sp>
        <p:nvSpPr>
          <p:cNvPr id="16" name="圓角矩形 15"/>
          <p:cNvSpPr/>
          <p:nvPr/>
        </p:nvSpPr>
        <p:spPr>
          <a:xfrm>
            <a:off x="7575183" y="1791856"/>
            <a:ext cx="2029326" cy="874295"/>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zh-TW" altLang="en-US" dirty="0" smtClean="0"/>
              <a:t>原廠的私鑰</a:t>
            </a:r>
            <a:endParaRPr lang="en-US" altLang="zh-TW" dirty="0" smtClean="0"/>
          </a:p>
          <a:p>
            <a:pPr algn="ctr"/>
            <a:r>
              <a:rPr lang="en-US" altLang="zh-TW" dirty="0" smtClean="0"/>
              <a:t>(private key)</a:t>
            </a:r>
            <a:endParaRPr lang="zh-TW" altLang="en-US" dirty="0"/>
          </a:p>
        </p:txBody>
      </p:sp>
      <p:sp>
        <p:nvSpPr>
          <p:cNvPr id="17" name="向右箭號 16"/>
          <p:cNvSpPr/>
          <p:nvPr/>
        </p:nvSpPr>
        <p:spPr>
          <a:xfrm rot="5400000">
            <a:off x="9046517" y="2720446"/>
            <a:ext cx="393031" cy="441158"/>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sp>
        <p:nvSpPr>
          <p:cNvPr id="19" name="標題 18"/>
          <p:cNvSpPr>
            <a:spLocks noGrp="1"/>
          </p:cNvSpPr>
          <p:nvPr>
            <p:ph type="title"/>
          </p:nvPr>
        </p:nvSpPr>
        <p:spPr/>
        <p:txBody>
          <a:bodyPr/>
          <a:lstStyle/>
          <a:p>
            <a:r>
              <a:rPr lang="zh-TW" altLang="en-US" dirty="0" smtClean="0"/>
              <a:t>產生數位簽章</a:t>
            </a:r>
            <a:endParaRPr lang="zh-TW" altLang="en-US" dirty="0"/>
          </a:p>
        </p:txBody>
      </p:sp>
      <p:sp>
        <p:nvSpPr>
          <p:cNvPr id="21" name="圓角矩形 20"/>
          <p:cNvSpPr/>
          <p:nvPr/>
        </p:nvSpPr>
        <p:spPr>
          <a:xfrm>
            <a:off x="6400051" y="3013446"/>
            <a:ext cx="2029326" cy="874295"/>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TW" dirty="0" smtClean="0"/>
              <a:t>Hash</a:t>
            </a:r>
            <a:endParaRPr lang="zh-TW" altLang="en-US" dirty="0"/>
          </a:p>
        </p:txBody>
      </p:sp>
      <p:sp>
        <p:nvSpPr>
          <p:cNvPr id="22" name="向右箭號 21"/>
          <p:cNvSpPr/>
          <p:nvPr/>
        </p:nvSpPr>
        <p:spPr>
          <a:xfrm>
            <a:off x="8589846" y="3238036"/>
            <a:ext cx="393031" cy="441158"/>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sp>
        <p:nvSpPr>
          <p:cNvPr id="24" name="向右箭號 23"/>
          <p:cNvSpPr/>
          <p:nvPr/>
        </p:nvSpPr>
        <p:spPr>
          <a:xfrm rot="3205593">
            <a:off x="9473391" y="3667162"/>
            <a:ext cx="393031" cy="441158"/>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spTree>
    <p:extLst>
      <p:ext uri="{BB962C8B-B14F-4D97-AF65-F5344CB8AC3E}">
        <p14:creationId xmlns:p14="http://schemas.microsoft.com/office/powerpoint/2010/main" val="3242857396"/>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圓角矩形 28"/>
          <p:cNvSpPr/>
          <p:nvPr/>
        </p:nvSpPr>
        <p:spPr>
          <a:xfrm>
            <a:off x="6773380" y="4178430"/>
            <a:ext cx="2029326" cy="874295"/>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TW" dirty="0" smtClean="0"/>
              <a:t>Hash #1</a:t>
            </a:r>
            <a:endParaRPr lang="zh-TW" altLang="en-US" dirty="0"/>
          </a:p>
        </p:txBody>
      </p:sp>
      <p:sp>
        <p:nvSpPr>
          <p:cNvPr id="19" name="標題 18"/>
          <p:cNvSpPr>
            <a:spLocks noGrp="1"/>
          </p:cNvSpPr>
          <p:nvPr>
            <p:ph type="title"/>
          </p:nvPr>
        </p:nvSpPr>
        <p:spPr/>
        <p:txBody>
          <a:bodyPr/>
          <a:lstStyle/>
          <a:p>
            <a:r>
              <a:rPr lang="zh-TW" altLang="en-US" dirty="0" smtClean="0"/>
              <a:t>驗</a:t>
            </a:r>
            <a:r>
              <a:rPr lang="zh-TW" altLang="en-US" dirty="0"/>
              <a:t>證</a:t>
            </a:r>
            <a:r>
              <a:rPr lang="zh-TW" altLang="en-US" dirty="0" smtClean="0"/>
              <a:t>數位簽章</a:t>
            </a:r>
            <a:endParaRPr lang="zh-TW" altLang="en-US" dirty="0"/>
          </a:p>
        </p:txBody>
      </p:sp>
      <p:sp>
        <p:nvSpPr>
          <p:cNvPr id="18" name="圓角矩形 17"/>
          <p:cNvSpPr/>
          <p:nvPr/>
        </p:nvSpPr>
        <p:spPr>
          <a:xfrm>
            <a:off x="2586111" y="1886742"/>
            <a:ext cx="2939715" cy="914400"/>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altLang="zh-TW" dirty="0" smtClean="0"/>
              <a:t>Signed Binary Data</a:t>
            </a:r>
            <a:endParaRPr lang="zh-TW" altLang="en-US" dirty="0"/>
          </a:p>
        </p:txBody>
      </p:sp>
      <p:sp>
        <p:nvSpPr>
          <p:cNvPr id="20" name="圓角矩形 19"/>
          <p:cNvSpPr/>
          <p:nvPr/>
        </p:nvSpPr>
        <p:spPr>
          <a:xfrm>
            <a:off x="2098799" y="3032585"/>
            <a:ext cx="2029326" cy="874295"/>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altLang="zh-TW" dirty="0" smtClean="0"/>
              <a:t>Binary Data</a:t>
            </a:r>
            <a:endParaRPr lang="zh-TW" altLang="en-US" dirty="0"/>
          </a:p>
        </p:txBody>
      </p:sp>
      <p:sp>
        <p:nvSpPr>
          <p:cNvPr id="21" name="圓角矩形 20"/>
          <p:cNvSpPr/>
          <p:nvPr/>
        </p:nvSpPr>
        <p:spPr>
          <a:xfrm>
            <a:off x="5212366" y="3032586"/>
            <a:ext cx="2029326" cy="874295"/>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TW" dirty="0" smtClean="0"/>
              <a:t>Signature</a:t>
            </a:r>
            <a:endParaRPr lang="zh-TW" altLang="en-US" dirty="0"/>
          </a:p>
        </p:txBody>
      </p:sp>
      <p:sp>
        <p:nvSpPr>
          <p:cNvPr id="22" name="向右箭號 21"/>
          <p:cNvSpPr/>
          <p:nvPr/>
        </p:nvSpPr>
        <p:spPr>
          <a:xfrm rot="2304618">
            <a:off x="4989141" y="2831701"/>
            <a:ext cx="393031" cy="441158"/>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sp>
        <p:nvSpPr>
          <p:cNvPr id="23" name="向右箭號 22"/>
          <p:cNvSpPr/>
          <p:nvPr/>
        </p:nvSpPr>
        <p:spPr>
          <a:xfrm rot="7945410">
            <a:off x="3759208" y="2853161"/>
            <a:ext cx="393031" cy="441158"/>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sp>
        <p:nvSpPr>
          <p:cNvPr id="24" name="圓角矩形 23"/>
          <p:cNvSpPr/>
          <p:nvPr/>
        </p:nvSpPr>
        <p:spPr>
          <a:xfrm>
            <a:off x="7380849" y="1906794"/>
            <a:ext cx="2029326" cy="874295"/>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zh-TW" altLang="en-US" dirty="0" smtClean="0"/>
              <a:t>原廠的公鑰</a:t>
            </a:r>
            <a:endParaRPr lang="en-US" altLang="zh-TW" dirty="0" smtClean="0"/>
          </a:p>
          <a:p>
            <a:pPr algn="ctr"/>
            <a:r>
              <a:rPr lang="en-US" altLang="zh-TW" dirty="0" smtClean="0"/>
              <a:t>(public key)</a:t>
            </a:r>
            <a:endParaRPr lang="zh-TW" altLang="en-US" dirty="0"/>
          </a:p>
        </p:txBody>
      </p:sp>
      <p:sp>
        <p:nvSpPr>
          <p:cNvPr id="25" name="橢圓 24"/>
          <p:cNvSpPr/>
          <p:nvPr/>
        </p:nvSpPr>
        <p:spPr>
          <a:xfrm>
            <a:off x="7380849" y="2988467"/>
            <a:ext cx="952556" cy="918414"/>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TW" altLang="en-US" dirty="0"/>
              <a:t>解</a:t>
            </a:r>
            <a:r>
              <a:rPr lang="zh-TW" altLang="en-US" dirty="0" smtClean="0"/>
              <a:t>密</a:t>
            </a:r>
            <a:endParaRPr lang="zh-TW" altLang="en-US" dirty="0"/>
          </a:p>
        </p:txBody>
      </p:sp>
      <p:sp>
        <p:nvSpPr>
          <p:cNvPr id="26" name="向右箭號 25"/>
          <p:cNvSpPr/>
          <p:nvPr/>
        </p:nvSpPr>
        <p:spPr>
          <a:xfrm rot="5400000">
            <a:off x="7591528" y="2688304"/>
            <a:ext cx="393031" cy="441158"/>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sp>
        <p:nvSpPr>
          <p:cNvPr id="27" name="向右箭號 26"/>
          <p:cNvSpPr/>
          <p:nvPr/>
        </p:nvSpPr>
        <p:spPr>
          <a:xfrm>
            <a:off x="4464225" y="4611567"/>
            <a:ext cx="393031" cy="441158"/>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sp>
        <p:nvSpPr>
          <p:cNvPr id="28" name="向右箭號 27"/>
          <p:cNvSpPr/>
          <p:nvPr/>
        </p:nvSpPr>
        <p:spPr>
          <a:xfrm rot="5400000">
            <a:off x="7615148" y="3803030"/>
            <a:ext cx="393031" cy="441158"/>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sp>
        <p:nvSpPr>
          <p:cNvPr id="30" name="圓角矩形 29"/>
          <p:cNvSpPr/>
          <p:nvPr/>
        </p:nvSpPr>
        <p:spPr>
          <a:xfrm>
            <a:off x="2098799" y="4178430"/>
            <a:ext cx="2029326" cy="874295"/>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TW" dirty="0" smtClean="0"/>
              <a:t>Hash #2</a:t>
            </a:r>
            <a:endParaRPr lang="zh-TW" altLang="en-US" dirty="0"/>
          </a:p>
        </p:txBody>
      </p:sp>
      <p:sp>
        <p:nvSpPr>
          <p:cNvPr id="31" name="向右箭號 30"/>
          <p:cNvSpPr/>
          <p:nvPr/>
        </p:nvSpPr>
        <p:spPr>
          <a:xfrm rot="5400000">
            <a:off x="2940567" y="3803030"/>
            <a:ext cx="393031" cy="441158"/>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sp>
        <p:nvSpPr>
          <p:cNvPr id="32" name="橢圓 31"/>
          <p:cNvSpPr/>
          <p:nvPr/>
        </p:nvSpPr>
        <p:spPr>
          <a:xfrm>
            <a:off x="5049548" y="4465575"/>
            <a:ext cx="952556" cy="918414"/>
          </a:xfrm>
          <a:prstGeom prst="ellipse">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zh-TW" altLang="en-US" dirty="0" smtClean="0"/>
              <a:t>比</a:t>
            </a:r>
            <a:r>
              <a:rPr lang="zh-TW" altLang="en-US" dirty="0"/>
              <a:t>對</a:t>
            </a:r>
          </a:p>
        </p:txBody>
      </p:sp>
      <p:sp>
        <p:nvSpPr>
          <p:cNvPr id="33" name="向右箭號 32"/>
          <p:cNvSpPr/>
          <p:nvPr/>
        </p:nvSpPr>
        <p:spPr>
          <a:xfrm rot="10800000">
            <a:off x="6191226" y="4611567"/>
            <a:ext cx="393031" cy="441158"/>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sp>
        <p:nvSpPr>
          <p:cNvPr id="34" name="向右箭號 33"/>
          <p:cNvSpPr/>
          <p:nvPr/>
        </p:nvSpPr>
        <p:spPr>
          <a:xfrm>
            <a:off x="7134874" y="3227095"/>
            <a:ext cx="393031" cy="441158"/>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spTree>
    <p:extLst>
      <p:ext uri="{BB962C8B-B14F-4D97-AF65-F5344CB8AC3E}">
        <p14:creationId xmlns:p14="http://schemas.microsoft.com/office/powerpoint/2010/main" val="3768070203"/>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zh-TW" altLang="en-US" dirty="0" smtClean="0"/>
              <a:t>跨網站的認證傳遞</a:t>
            </a:r>
            <a:endParaRPr lang="zh-TW" altLang="en-US" dirty="0"/>
          </a:p>
        </p:txBody>
      </p:sp>
      <p:sp>
        <p:nvSpPr>
          <p:cNvPr id="5" name="文字版面配置區 4"/>
          <p:cNvSpPr>
            <a:spLocks noGrp="1"/>
          </p:cNvSpPr>
          <p:nvPr>
            <p:ph type="body" idx="1"/>
          </p:nvPr>
        </p:nvSpPr>
        <p:spPr/>
        <p:txBody>
          <a:bodyPr/>
          <a:lstStyle/>
          <a:p>
            <a:r>
              <a:rPr lang="en-US" altLang="zh-TW" dirty="0" smtClean="0"/>
              <a:t>OAUTH</a:t>
            </a:r>
            <a:r>
              <a:rPr lang="zh-TW" altLang="en-US" dirty="0" smtClean="0"/>
              <a:t> 就是類似的作法</a:t>
            </a:r>
            <a:r>
              <a:rPr lang="en-US" altLang="zh-TW" dirty="0" smtClean="0"/>
              <a:t>… </a:t>
            </a:r>
            <a:r>
              <a:rPr lang="zh-TW" altLang="en-US" dirty="0" smtClean="0"/>
              <a:t>不過我用簡化的 </a:t>
            </a:r>
            <a:r>
              <a:rPr lang="en-US" altLang="zh-TW" dirty="0" smtClean="0"/>
              <a:t>POC</a:t>
            </a:r>
            <a:r>
              <a:rPr lang="zh-TW" altLang="en-US" dirty="0" smtClean="0"/>
              <a:t> 來說明該怎麼做</a:t>
            </a:r>
            <a:endParaRPr lang="zh-TW" altLang="en-US" dirty="0"/>
          </a:p>
        </p:txBody>
      </p:sp>
    </p:spTree>
    <p:extLst>
      <p:ext uri="{BB962C8B-B14F-4D97-AF65-F5344CB8AC3E}">
        <p14:creationId xmlns:p14="http://schemas.microsoft.com/office/powerpoint/2010/main" val="3440095002"/>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en-US" altLang="zh-TW" dirty="0" smtClean="0"/>
              <a:t>AUTH</a:t>
            </a:r>
            <a:r>
              <a:rPr lang="zh-TW" altLang="en-US" dirty="0" smtClean="0"/>
              <a:t>網站發授權，才能用</a:t>
            </a:r>
            <a:r>
              <a:rPr lang="en-US" altLang="zh-TW" dirty="0" smtClean="0"/>
              <a:t>API</a:t>
            </a:r>
            <a:r>
              <a:rPr lang="zh-TW" altLang="en-US" dirty="0" smtClean="0"/>
              <a:t>的服務</a:t>
            </a:r>
            <a:endParaRPr lang="zh-TW" altLang="en-US" dirty="0"/>
          </a:p>
        </p:txBody>
      </p:sp>
      <p:sp>
        <p:nvSpPr>
          <p:cNvPr id="5" name="內容版面配置區 4"/>
          <p:cNvSpPr>
            <a:spLocks noGrp="1"/>
          </p:cNvSpPr>
          <p:nvPr>
            <p:ph idx="1"/>
          </p:nvPr>
        </p:nvSpPr>
        <p:spPr/>
        <p:txBody>
          <a:bodyPr>
            <a:normAutofit/>
          </a:bodyPr>
          <a:lstStyle/>
          <a:p>
            <a:pPr marL="0" indent="0">
              <a:buNone/>
            </a:pPr>
            <a:r>
              <a:rPr lang="zh-TW" altLang="en-US" sz="2400" dirty="0" smtClean="0"/>
              <a:t>事前準備</a:t>
            </a:r>
            <a:r>
              <a:rPr lang="en-US" altLang="zh-TW" sz="2400" dirty="0" smtClean="0"/>
              <a:t>:</a:t>
            </a:r>
          </a:p>
          <a:p>
            <a:pPr marL="457200" indent="-457200">
              <a:buFont typeface="+mj-lt"/>
              <a:buAutoNum type="arabicPeriod"/>
            </a:pPr>
            <a:r>
              <a:rPr lang="zh-TW" altLang="en-US" sz="2400" dirty="0" smtClean="0"/>
              <a:t>跟原廠申請 </a:t>
            </a:r>
            <a:r>
              <a:rPr lang="en-US" altLang="zh-TW" sz="2400" dirty="0" smtClean="0"/>
              <a:t>API</a:t>
            </a:r>
            <a:r>
              <a:rPr lang="zh-TW" altLang="en-US" sz="2400" dirty="0" smtClean="0"/>
              <a:t> </a:t>
            </a:r>
            <a:r>
              <a:rPr lang="en-US" altLang="zh-TW" sz="2400" dirty="0" smtClean="0"/>
              <a:t>KEY</a:t>
            </a:r>
            <a:r>
              <a:rPr lang="zh-TW" altLang="en-US" sz="2400" dirty="0" smtClean="0"/>
              <a:t> </a:t>
            </a:r>
            <a:r>
              <a:rPr lang="en-US" altLang="zh-TW" sz="2400" dirty="0" smtClean="0"/>
              <a:t>(</a:t>
            </a:r>
            <a:r>
              <a:rPr lang="zh-TW" altLang="en-US" sz="2400" dirty="0" smtClean="0"/>
              <a:t>長期使用，例如 </a:t>
            </a:r>
            <a:r>
              <a:rPr lang="en-US" altLang="zh-TW" sz="2400" dirty="0" smtClean="0"/>
              <a:t>1</a:t>
            </a:r>
            <a:r>
              <a:rPr lang="zh-TW" altLang="en-US" sz="2400" dirty="0" smtClean="0"/>
              <a:t> 年</a:t>
            </a:r>
            <a:r>
              <a:rPr lang="en-US" altLang="zh-TW" sz="2400" dirty="0" smtClean="0"/>
              <a:t>)</a:t>
            </a:r>
          </a:p>
          <a:p>
            <a:pPr marL="457200" indent="-457200">
              <a:buFont typeface="+mj-lt"/>
              <a:buAutoNum type="arabicPeriod"/>
            </a:pPr>
            <a:r>
              <a:rPr lang="zh-TW" altLang="en-US" sz="2400" dirty="0" smtClean="0"/>
              <a:t>每次要使用</a:t>
            </a:r>
            <a:r>
              <a:rPr lang="zh-TW" altLang="en-US" sz="2400" dirty="0"/>
              <a:t> </a:t>
            </a:r>
            <a:r>
              <a:rPr lang="en-US" altLang="zh-TW" sz="2400" dirty="0"/>
              <a:t>API </a:t>
            </a:r>
            <a:r>
              <a:rPr lang="zh-TW" altLang="en-US" sz="2400" dirty="0" smtClean="0"/>
              <a:t>服務時，就拿</a:t>
            </a:r>
            <a:r>
              <a:rPr lang="zh-TW" altLang="en-US" sz="2400" dirty="0"/>
              <a:t> </a:t>
            </a:r>
            <a:r>
              <a:rPr lang="en-US" altLang="zh-TW" sz="2400" dirty="0" smtClean="0"/>
              <a:t>API</a:t>
            </a:r>
            <a:r>
              <a:rPr lang="zh-TW" altLang="en-US" sz="2400" dirty="0"/>
              <a:t> </a:t>
            </a:r>
            <a:r>
              <a:rPr lang="en-US" altLang="zh-TW" sz="2400" dirty="0"/>
              <a:t>KEY</a:t>
            </a:r>
            <a:r>
              <a:rPr lang="zh-TW" altLang="en-US" sz="2400" dirty="0" smtClean="0"/>
              <a:t> 去換</a:t>
            </a:r>
            <a:r>
              <a:rPr lang="zh-TW" altLang="en-US" sz="2400" dirty="0"/>
              <a:t>入場券</a:t>
            </a:r>
            <a:r>
              <a:rPr lang="zh-TW" altLang="en-US" sz="2400" dirty="0" smtClean="0"/>
              <a:t> </a:t>
            </a:r>
            <a:r>
              <a:rPr lang="en-US" altLang="zh-TW" sz="2400" dirty="0" smtClean="0"/>
              <a:t>(SESSION</a:t>
            </a:r>
            <a:r>
              <a:rPr lang="zh-TW" altLang="en-US" sz="2400" dirty="0"/>
              <a:t> </a:t>
            </a:r>
            <a:r>
              <a:rPr lang="en-US" altLang="zh-TW" sz="2400" dirty="0" smtClean="0"/>
              <a:t>TOKEN)</a:t>
            </a:r>
          </a:p>
          <a:p>
            <a:pPr marL="457200" indent="-457200">
              <a:buFont typeface="+mj-lt"/>
              <a:buAutoNum type="arabicPeriod"/>
            </a:pPr>
            <a:r>
              <a:rPr lang="en-US" altLang="zh-TW" sz="2400" dirty="0" smtClean="0"/>
              <a:t>SESSION</a:t>
            </a:r>
            <a:r>
              <a:rPr lang="zh-TW" altLang="en-US" sz="2400" dirty="0" smtClean="0"/>
              <a:t> 限短期使用，如 </a:t>
            </a:r>
            <a:r>
              <a:rPr lang="en-US" altLang="zh-TW" sz="2400" dirty="0" smtClean="0"/>
              <a:t>1 </a:t>
            </a:r>
            <a:r>
              <a:rPr lang="zh-TW" altLang="en-US" sz="2400" dirty="0" smtClean="0"/>
              <a:t>天，限某</a:t>
            </a:r>
            <a:r>
              <a:rPr lang="zh-TW" altLang="en-US" sz="2400" dirty="0"/>
              <a:t> </a:t>
            </a:r>
            <a:r>
              <a:rPr lang="en-US" altLang="zh-TW" sz="2400" dirty="0" smtClean="0"/>
              <a:t>USER</a:t>
            </a:r>
            <a:r>
              <a:rPr lang="zh-TW" altLang="en-US" sz="2400" dirty="0" smtClean="0"/>
              <a:t>，限某來源 </a:t>
            </a:r>
            <a:r>
              <a:rPr lang="en-US" altLang="zh-TW" sz="2400" dirty="0" smtClean="0"/>
              <a:t>IP …</a:t>
            </a:r>
          </a:p>
          <a:p>
            <a:pPr marL="457200" indent="-457200">
              <a:buFont typeface="+mj-lt"/>
              <a:buAutoNum type="arabicPeriod"/>
            </a:pPr>
            <a:endParaRPr lang="en-US" altLang="zh-TW" sz="2400" dirty="0"/>
          </a:p>
          <a:p>
            <a:pPr marL="0" indent="0">
              <a:buNone/>
            </a:pPr>
            <a:r>
              <a:rPr lang="zh-TW" altLang="en-US" sz="2400" dirty="0" smtClean="0"/>
              <a:t>使用 </a:t>
            </a:r>
            <a:r>
              <a:rPr lang="en-US" altLang="zh-TW" sz="2400" dirty="0" smtClean="0"/>
              <a:t>API</a:t>
            </a:r>
            <a:r>
              <a:rPr lang="zh-TW" altLang="en-US" sz="2400" dirty="0" smtClean="0"/>
              <a:t> 服務</a:t>
            </a:r>
            <a:r>
              <a:rPr lang="en-US" altLang="zh-TW" sz="2400" dirty="0" smtClean="0"/>
              <a:t>:</a:t>
            </a:r>
          </a:p>
          <a:p>
            <a:pPr marL="457200" indent="-457200">
              <a:buFont typeface="+mj-lt"/>
              <a:buAutoNum type="arabicPeriod"/>
            </a:pPr>
            <a:r>
              <a:rPr lang="zh-TW" altLang="en-US" sz="2400" dirty="0" smtClean="0"/>
              <a:t>拿</a:t>
            </a:r>
            <a:r>
              <a:rPr lang="zh-TW" altLang="en-US" sz="2400" dirty="0"/>
              <a:t> </a:t>
            </a:r>
            <a:r>
              <a:rPr lang="en-US" altLang="zh-TW" sz="2400" dirty="0" smtClean="0"/>
              <a:t>SESSION</a:t>
            </a:r>
            <a:r>
              <a:rPr lang="zh-TW" altLang="en-US" sz="2400" dirty="0"/>
              <a:t> </a:t>
            </a:r>
            <a:r>
              <a:rPr lang="en-US" altLang="zh-TW" sz="2400" dirty="0" smtClean="0"/>
              <a:t>TOKEN</a:t>
            </a:r>
            <a:r>
              <a:rPr lang="zh-TW" altLang="en-US" sz="2400" dirty="0" smtClean="0"/>
              <a:t> 去使用</a:t>
            </a:r>
            <a:r>
              <a:rPr lang="zh-TW" altLang="en-US" sz="2400" dirty="0"/>
              <a:t> </a:t>
            </a:r>
            <a:r>
              <a:rPr lang="en-US" altLang="zh-TW" sz="2400" dirty="0" smtClean="0"/>
              <a:t>API</a:t>
            </a:r>
            <a:r>
              <a:rPr lang="zh-TW" altLang="en-US" sz="2400" dirty="0" smtClean="0"/>
              <a:t> 服務</a:t>
            </a:r>
            <a:endParaRPr lang="en-US" altLang="zh-TW" sz="2400" dirty="0" smtClean="0"/>
          </a:p>
          <a:p>
            <a:pPr marL="457200" indent="-457200">
              <a:buFont typeface="+mj-lt"/>
              <a:buAutoNum type="arabicPeriod"/>
            </a:pPr>
            <a:r>
              <a:rPr lang="en-US" altLang="zh-TW" sz="2400" dirty="0" smtClean="0"/>
              <a:t>API</a:t>
            </a:r>
            <a:r>
              <a:rPr lang="zh-TW" altLang="en-US" sz="2400" dirty="0" smtClean="0"/>
              <a:t> 端只看這張入場券 </a:t>
            </a:r>
            <a:r>
              <a:rPr lang="en-US" altLang="zh-TW" sz="2400" dirty="0" smtClean="0"/>
              <a:t>(SESSION</a:t>
            </a:r>
            <a:r>
              <a:rPr lang="zh-TW" altLang="en-US" sz="2400" dirty="0" smtClean="0"/>
              <a:t> </a:t>
            </a:r>
            <a:r>
              <a:rPr lang="en-US" altLang="zh-TW" sz="2400" dirty="0" smtClean="0"/>
              <a:t>TOKEN)</a:t>
            </a:r>
            <a:r>
              <a:rPr lang="zh-TW" altLang="en-US" sz="2400" dirty="0" smtClean="0"/>
              <a:t>，就要決定讓不讓他使用服務</a:t>
            </a:r>
            <a:endParaRPr lang="en-US" altLang="zh-TW" sz="2400" dirty="0" smtClean="0"/>
          </a:p>
          <a:p>
            <a:pPr marL="457200" indent="-457200">
              <a:buFont typeface="+mj-lt"/>
              <a:buAutoNum type="arabicPeriod"/>
            </a:pPr>
            <a:endParaRPr lang="zh-TW" altLang="en-US" sz="2400" dirty="0"/>
          </a:p>
        </p:txBody>
      </p:sp>
    </p:spTree>
    <p:extLst>
      <p:ext uri="{BB962C8B-B14F-4D97-AF65-F5344CB8AC3E}">
        <p14:creationId xmlns:p14="http://schemas.microsoft.com/office/powerpoint/2010/main" val="781366387"/>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pic>
        <p:nvPicPr>
          <p:cNvPr id="5" name="圖片 4"/>
          <p:cNvPicPr>
            <a:picLocks noChangeAspect="1"/>
          </p:cNvPicPr>
          <p:nvPr/>
        </p:nvPicPr>
        <p:blipFill>
          <a:blip r:embed="rId2"/>
          <a:stretch>
            <a:fillRect/>
          </a:stretch>
        </p:blipFill>
        <p:spPr>
          <a:xfrm>
            <a:off x="654294" y="1628564"/>
            <a:ext cx="5130436" cy="3142728"/>
          </a:xfrm>
          <a:prstGeom prst="rect">
            <a:avLst/>
          </a:prstGeom>
        </p:spPr>
      </p:pic>
      <p:pic>
        <p:nvPicPr>
          <p:cNvPr id="1026" name="Picture 2" descr="相關圖片"/>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55705" y="1628564"/>
            <a:ext cx="3429000" cy="3543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2132377"/>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API KEY</a:t>
            </a:r>
            <a:endParaRPr lang="zh-TW" altLang="en-US" dirty="0"/>
          </a:p>
        </p:txBody>
      </p:sp>
      <p:sp>
        <p:nvSpPr>
          <p:cNvPr id="3" name="內容版面配置區 2"/>
          <p:cNvSpPr>
            <a:spLocks noGrp="1"/>
          </p:cNvSpPr>
          <p:nvPr>
            <p:ph idx="1"/>
          </p:nvPr>
        </p:nvSpPr>
        <p:spPr/>
        <p:txBody>
          <a:bodyPr>
            <a:normAutofit/>
          </a:bodyPr>
          <a:lstStyle/>
          <a:p>
            <a:r>
              <a:rPr lang="en-US" altLang="zh-TW" sz="2800" dirty="0" smtClean="0"/>
              <a:t>(</a:t>
            </a:r>
            <a:r>
              <a:rPr lang="zh-TW" altLang="en-US" sz="2800" dirty="0" smtClean="0"/>
              <a:t>認證</a:t>
            </a:r>
            <a:r>
              <a:rPr lang="en-US" altLang="zh-TW" sz="2800" dirty="0" smtClean="0"/>
              <a:t>)</a:t>
            </a:r>
            <a:r>
              <a:rPr lang="zh-TW" altLang="en-US" sz="2800" dirty="0" smtClean="0"/>
              <a:t> 由開發者或是使用者，事先跟服務端申請，供將來程式呼叫 </a:t>
            </a:r>
            <a:r>
              <a:rPr lang="en-US" altLang="zh-TW" sz="2800" dirty="0" smtClean="0"/>
              <a:t>API</a:t>
            </a:r>
            <a:r>
              <a:rPr lang="zh-TW" altLang="en-US" sz="2800" dirty="0" smtClean="0"/>
              <a:t> 時可以使用的依據。</a:t>
            </a:r>
            <a:endParaRPr lang="en-US" altLang="zh-TW" sz="2800" dirty="0" smtClean="0"/>
          </a:p>
          <a:p>
            <a:endParaRPr lang="en-US" altLang="zh-TW" sz="2800" dirty="0"/>
          </a:p>
          <a:p>
            <a:r>
              <a:rPr lang="zh-TW" altLang="en-US" sz="2800" dirty="0" smtClean="0"/>
              <a:t>可以把他想像成 </a:t>
            </a:r>
            <a:r>
              <a:rPr lang="en-US" altLang="zh-TW" sz="2800" dirty="0" smtClean="0"/>
              <a:t>“</a:t>
            </a:r>
            <a:r>
              <a:rPr lang="zh-TW" altLang="en-US" sz="2800" dirty="0" smtClean="0"/>
              <a:t>替程式申請的帳號密碼</a:t>
            </a:r>
            <a:r>
              <a:rPr lang="en-US" altLang="zh-TW" sz="2800" dirty="0" smtClean="0"/>
              <a:t>”</a:t>
            </a:r>
            <a:r>
              <a:rPr lang="zh-TW" altLang="en-US" sz="2800" dirty="0" smtClean="0"/>
              <a:t>，有帳號密碼之後你的程式就可以使用服務端提供的 </a:t>
            </a:r>
            <a:r>
              <a:rPr lang="en-US" altLang="zh-TW" sz="2800" dirty="0" smtClean="0"/>
              <a:t>API</a:t>
            </a:r>
            <a:r>
              <a:rPr lang="zh-TW" altLang="en-US" sz="2800" dirty="0" smtClean="0"/>
              <a:t>。</a:t>
            </a:r>
            <a:endParaRPr lang="en-US" altLang="zh-TW" sz="2800" dirty="0" smtClean="0"/>
          </a:p>
          <a:p>
            <a:endParaRPr lang="en-US" altLang="zh-TW" sz="2800" dirty="0"/>
          </a:p>
          <a:p>
            <a:r>
              <a:rPr lang="zh-TW" altLang="en-US" sz="2800" dirty="0" smtClean="0"/>
              <a:t>挑戰</a:t>
            </a:r>
            <a:r>
              <a:rPr lang="en-US" altLang="zh-TW" sz="2800" dirty="0" smtClean="0"/>
              <a:t>:</a:t>
            </a:r>
            <a:r>
              <a:rPr lang="zh-TW" altLang="en-US" sz="2800" dirty="0" smtClean="0"/>
              <a:t> 避免偽造。只有服務端</a:t>
            </a:r>
            <a:r>
              <a:rPr lang="en-US" altLang="zh-TW" sz="2800" dirty="0" smtClean="0"/>
              <a:t>(</a:t>
            </a:r>
            <a:r>
              <a:rPr lang="zh-TW" altLang="en-US" sz="2800" dirty="0" smtClean="0"/>
              <a:t>原廠</a:t>
            </a:r>
            <a:r>
              <a:rPr lang="en-US" altLang="zh-TW" sz="2800" dirty="0" smtClean="0"/>
              <a:t>)</a:t>
            </a:r>
            <a:r>
              <a:rPr lang="zh-TW" altLang="en-US" sz="2800" dirty="0" smtClean="0"/>
              <a:t>發的 </a:t>
            </a:r>
            <a:r>
              <a:rPr lang="en-US" altLang="zh-TW" sz="2800" dirty="0" smtClean="0"/>
              <a:t>API</a:t>
            </a:r>
            <a:r>
              <a:rPr lang="zh-TW" altLang="en-US" sz="2800" dirty="0" smtClean="0"/>
              <a:t> </a:t>
            </a:r>
            <a:r>
              <a:rPr lang="en-US" altLang="zh-TW" sz="2800" dirty="0" smtClean="0"/>
              <a:t>KEY</a:t>
            </a:r>
            <a:r>
              <a:rPr lang="zh-TW" altLang="en-US" sz="2800" dirty="0" smtClean="0"/>
              <a:t> 才能使用。</a:t>
            </a:r>
            <a:endParaRPr lang="zh-TW" altLang="en-US" sz="2800" dirty="0"/>
          </a:p>
        </p:txBody>
      </p:sp>
    </p:spTree>
    <p:extLst>
      <p:ext uri="{BB962C8B-B14F-4D97-AF65-F5344CB8AC3E}">
        <p14:creationId xmlns:p14="http://schemas.microsoft.com/office/powerpoint/2010/main" val="1566607914"/>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SESSION</a:t>
            </a:r>
            <a:r>
              <a:rPr lang="zh-TW" altLang="en-US" dirty="0" smtClean="0"/>
              <a:t> </a:t>
            </a:r>
            <a:r>
              <a:rPr lang="en-US" altLang="zh-TW" dirty="0" smtClean="0"/>
              <a:t>KEY</a:t>
            </a:r>
            <a:endParaRPr lang="zh-TW" altLang="en-US" dirty="0"/>
          </a:p>
        </p:txBody>
      </p:sp>
      <p:sp>
        <p:nvSpPr>
          <p:cNvPr id="3" name="內容版面配置區 2"/>
          <p:cNvSpPr>
            <a:spLocks noGrp="1"/>
          </p:cNvSpPr>
          <p:nvPr>
            <p:ph idx="1"/>
          </p:nvPr>
        </p:nvSpPr>
        <p:spPr/>
        <p:txBody>
          <a:bodyPr>
            <a:normAutofit lnSpcReduction="10000"/>
          </a:bodyPr>
          <a:lstStyle/>
          <a:p>
            <a:r>
              <a:rPr lang="en-US" altLang="zh-TW" sz="2800" dirty="0" smtClean="0"/>
              <a:t>(</a:t>
            </a:r>
            <a:r>
              <a:rPr lang="zh-TW" altLang="en-US" sz="2800" dirty="0" smtClean="0"/>
              <a:t>授權</a:t>
            </a:r>
            <a:r>
              <a:rPr lang="en-US" altLang="zh-TW" sz="2800" dirty="0" smtClean="0"/>
              <a:t>)</a:t>
            </a:r>
            <a:r>
              <a:rPr lang="zh-TW" altLang="en-US" sz="2800" dirty="0" smtClean="0"/>
              <a:t> 程式要開始使用服務時，先跟服務端連線，確認授權無誤之後，取得 </a:t>
            </a:r>
            <a:r>
              <a:rPr lang="en-US" altLang="zh-TW" sz="2800" dirty="0" smtClean="0"/>
              <a:t>SESSION</a:t>
            </a:r>
            <a:r>
              <a:rPr lang="zh-TW" altLang="en-US" sz="2800" dirty="0" smtClean="0"/>
              <a:t> </a:t>
            </a:r>
            <a:r>
              <a:rPr lang="en-US" altLang="zh-TW" sz="2800" dirty="0" smtClean="0"/>
              <a:t>KEY</a:t>
            </a:r>
            <a:r>
              <a:rPr lang="zh-TW" altLang="en-US" sz="2800" dirty="0" smtClean="0"/>
              <a:t> 做為這次使用的依據。</a:t>
            </a:r>
            <a:endParaRPr lang="en-US" altLang="zh-TW" sz="2800" dirty="0" smtClean="0"/>
          </a:p>
          <a:p>
            <a:endParaRPr lang="en-US" altLang="zh-TW" sz="2800" dirty="0"/>
          </a:p>
          <a:p>
            <a:r>
              <a:rPr lang="zh-TW" altLang="en-US" sz="2800" dirty="0" smtClean="0"/>
              <a:t>可以把他想像成</a:t>
            </a:r>
            <a:r>
              <a:rPr lang="en-US" altLang="zh-TW" sz="2800" dirty="0" smtClean="0"/>
              <a:t>:</a:t>
            </a:r>
            <a:r>
              <a:rPr lang="zh-TW" altLang="en-US" sz="2800" dirty="0" smtClean="0"/>
              <a:t> 程式要先 </a:t>
            </a:r>
            <a:r>
              <a:rPr lang="en-US" altLang="zh-TW" sz="2800" dirty="0" smtClean="0"/>
              <a:t>“</a:t>
            </a:r>
            <a:r>
              <a:rPr lang="zh-TW" altLang="en-US" sz="2800" dirty="0" smtClean="0"/>
              <a:t>登入</a:t>
            </a:r>
            <a:r>
              <a:rPr lang="en-US" altLang="zh-TW" sz="2800" dirty="0" smtClean="0"/>
              <a:t>”</a:t>
            </a:r>
            <a:r>
              <a:rPr lang="zh-TW" altLang="en-US" sz="2800" dirty="0" smtClean="0"/>
              <a:t> 服務端之後才能使用。登入時檢查過權限後就能取得 </a:t>
            </a:r>
            <a:r>
              <a:rPr lang="en-US" altLang="zh-TW" sz="2800" dirty="0" smtClean="0"/>
              <a:t>SESSION</a:t>
            </a:r>
            <a:r>
              <a:rPr lang="zh-TW" altLang="en-US" sz="2800" dirty="0" smtClean="0"/>
              <a:t> </a:t>
            </a:r>
            <a:r>
              <a:rPr lang="en-US" altLang="zh-TW" sz="2800" dirty="0" smtClean="0"/>
              <a:t>KEY</a:t>
            </a:r>
            <a:r>
              <a:rPr lang="zh-TW" altLang="en-US" sz="2800" dirty="0" smtClean="0"/>
              <a:t>，之後到登出前，或是登入期限過期之前，憑 </a:t>
            </a:r>
            <a:r>
              <a:rPr lang="en-US" altLang="zh-TW" sz="2800" dirty="0" smtClean="0"/>
              <a:t>SESSION</a:t>
            </a:r>
            <a:r>
              <a:rPr lang="zh-TW" altLang="en-US" sz="2800" dirty="0" smtClean="0"/>
              <a:t> </a:t>
            </a:r>
            <a:r>
              <a:rPr lang="en-US" altLang="zh-TW" sz="2800" dirty="0" smtClean="0"/>
              <a:t>KEY</a:t>
            </a:r>
            <a:r>
              <a:rPr lang="zh-TW" altLang="en-US" sz="2800" dirty="0" smtClean="0"/>
              <a:t> 都能任意使用服務，不用再驗證。</a:t>
            </a:r>
            <a:endParaRPr lang="en-US" altLang="zh-TW" sz="2800" dirty="0" smtClean="0"/>
          </a:p>
          <a:p>
            <a:endParaRPr lang="en-US" altLang="zh-TW" sz="2800" dirty="0"/>
          </a:p>
          <a:p>
            <a:r>
              <a:rPr lang="zh-TW" altLang="en-US" sz="2800" dirty="0" smtClean="0"/>
              <a:t>挑戰</a:t>
            </a:r>
            <a:r>
              <a:rPr lang="en-US" altLang="zh-TW" sz="2800" dirty="0" smtClean="0"/>
              <a:t>:</a:t>
            </a:r>
            <a:r>
              <a:rPr lang="zh-TW" altLang="en-US" sz="2800" dirty="0" smtClean="0"/>
              <a:t> 避免被濫用，或是 </a:t>
            </a:r>
            <a:r>
              <a:rPr lang="en-US" altLang="zh-TW" sz="2800" dirty="0" smtClean="0"/>
              <a:t>REPLY</a:t>
            </a:r>
            <a:r>
              <a:rPr lang="zh-TW" altLang="en-US" sz="2800" dirty="0" smtClean="0"/>
              <a:t> </a:t>
            </a:r>
            <a:r>
              <a:rPr lang="en-US" altLang="zh-TW" sz="2800" dirty="0" smtClean="0"/>
              <a:t>ATTACK</a:t>
            </a:r>
            <a:endParaRPr lang="zh-TW" altLang="en-US" sz="2800" dirty="0"/>
          </a:p>
        </p:txBody>
      </p:sp>
    </p:spTree>
    <p:extLst>
      <p:ext uri="{BB962C8B-B14F-4D97-AF65-F5344CB8AC3E}">
        <p14:creationId xmlns:p14="http://schemas.microsoft.com/office/powerpoint/2010/main" val="3897916835"/>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ctrTitle"/>
          </p:nvPr>
        </p:nvSpPr>
        <p:spPr/>
        <p:txBody>
          <a:bodyPr/>
          <a:lstStyle/>
          <a:p>
            <a:r>
              <a:rPr lang="en-US" altLang="zh-TW" dirty="0" smtClean="0"/>
              <a:t>SESSION</a:t>
            </a:r>
            <a:r>
              <a:rPr lang="zh-TW" altLang="en-US" dirty="0" smtClean="0"/>
              <a:t> </a:t>
            </a:r>
            <a:r>
              <a:rPr lang="en-US" altLang="zh-TW" dirty="0" smtClean="0"/>
              <a:t>KEY</a:t>
            </a:r>
            <a:endParaRPr lang="zh-TW" altLang="en-US" dirty="0"/>
          </a:p>
        </p:txBody>
      </p:sp>
      <p:sp>
        <p:nvSpPr>
          <p:cNvPr id="5" name="副標題 4"/>
          <p:cNvSpPr>
            <a:spLocks noGrp="1"/>
          </p:cNvSpPr>
          <p:nvPr>
            <p:ph type="subTitle" idx="1"/>
          </p:nvPr>
        </p:nvSpPr>
        <p:spPr/>
        <p:txBody>
          <a:bodyPr/>
          <a:lstStyle/>
          <a:p>
            <a:endParaRPr lang="zh-TW" altLang="en-US" dirty="0"/>
          </a:p>
        </p:txBody>
      </p:sp>
    </p:spTree>
    <p:extLst>
      <p:ext uri="{BB962C8B-B14F-4D97-AF65-F5344CB8AC3E}">
        <p14:creationId xmlns:p14="http://schemas.microsoft.com/office/powerpoint/2010/main" val="1167071953"/>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SESSION KEY </a:t>
            </a:r>
            <a:r>
              <a:rPr lang="zh-TW" altLang="en-US" dirty="0" smtClean="0"/>
              <a:t>運作的方式</a:t>
            </a:r>
            <a:endParaRPr lang="zh-TW" altLang="en-US" dirty="0"/>
          </a:p>
        </p:txBody>
      </p:sp>
      <p:sp>
        <p:nvSpPr>
          <p:cNvPr id="3" name="內容版面配置區 2"/>
          <p:cNvSpPr>
            <a:spLocks noGrp="1"/>
          </p:cNvSpPr>
          <p:nvPr>
            <p:ph idx="1"/>
          </p:nvPr>
        </p:nvSpPr>
        <p:spPr/>
        <p:txBody>
          <a:bodyPr>
            <a:normAutofit fontScale="92500"/>
          </a:bodyPr>
          <a:lstStyle/>
          <a:p>
            <a:pPr marL="514350" indent="-514350">
              <a:buFont typeface="+mj-lt"/>
              <a:buAutoNum type="arabicPeriod"/>
            </a:pPr>
            <a:r>
              <a:rPr lang="zh-TW" altLang="en-US" sz="2800" dirty="0" smtClean="0"/>
              <a:t>程式端拿 </a:t>
            </a:r>
            <a:r>
              <a:rPr lang="en-US" altLang="zh-TW" sz="2800" dirty="0" smtClean="0"/>
              <a:t>API KEY </a:t>
            </a:r>
            <a:r>
              <a:rPr lang="zh-TW" altLang="en-US" sz="2800" dirty="0" smtClean="0"/>
              <a:t>給服務端，通過服務端檢驗後，可以取得 </a:t>
            </a:r>
            <a:r>
              <a:rPr lang="en-US" altLang="zh-TW" sz="2800" dirty="0" smtClean="0"/>
              <a:t>SESSION</a:t>
            </a:r>
            <a:r>
              <a:rPr lang="zh-TW" altLang="en-US" sz="2800" dirty="0" smtClean="0"/>
              <a:t> </a:t>
            </a:r>
            <a:r>
              <a:rPr lang="en-US" altLang="zh-TW" sz="2800" dirty="0" smtClean="0"/>
              <a:t>KEY</a:t>
            </a:r>
            <a:r>
              <a:rPr lang="zh-TW" altLang="en-US" sz="2800" dirty="0" smtClean="0"/>
              <a:t>。</a:t>
            </a:r>
            <a:endParaRPr lang="en-US" altLang="zh-TW" sz="2800" dirty="0" smtClean="0"/>
          </a:p>
          <a:p>
            <a:pPr marL="514350" indent="-514350">
              <a:buFont typeface="+mj-lt"/>
              <a:buAutoNum type="arabicPeriod"/>
            </a:pPr>
            <a:r>
              <a:rPr lang="zh-TW" altLang="en-US" sz="2800" dirty="0" smtClean="0"/>
              <a:t>程式端拿</a:t>
            </a:r>
            <a:r>
              <a:rPr lang="zh-TW" altLang="en-US" sz="2800" dirty="0"/>
              <a:t> </a:t>
            </a:r>
            <a:r>
              <a:rPr lang="en-US" altLang="zh-TW" sz="2800" dirty="0" smtClean="0"/>
              <a:t>SESSION</a:t>
            </a:r>
            <a:r>
              <a:rPr lang="zh-TW" altLang="en-US" sz="2800" dirty="0"/>
              <a:t> </a:t>
            </a:r>
            <a:r>
              <a:rPr lang="en-US" altLang="zh-TW" sz="2800" dirty="0" smtClean="0"/>
              <a:t>KEY</a:t>
            </a:r>
            <a:r>
              <a:rPr lang="zh-TW" altLang="en-US" sz="2800" dirty="0" smtClean="0"/>
              <a:t>，再次到服務端呼叫</a:t>
            </a:r>
            <a:r>
              <a:rPr lang="zh-TW" altLang="en-US" sz="2800" dirty="0"/>
              <a:t> </a:t>
            </a:r>
            <a:r>
              <a:rPr lang="en-US" altLang="zh-TW" sz="2800" dirty="0" smtClean="0"/>
              <a:t>API</a:t>
            </a:r>
            <a:r>
              <a:rPr lang="zh-TW" altLang="en-US" sz="2800" dirty="0" smtClean="0"/>
              <a:t>。</a:t>
            </a:r>
            <a:endParaRPr lang="en-US" altLang="zh-TW" sz="2800" dirty="0" smtClean="0"/>
          </a:p>
          <a:p>
            <a:pPr marL="514350" indent="-514350">
              <a:buFont typeface="+mj-lt"/>
              <a:buAutoNum type="arabicPeriod"/>
            </a:pPr>
            <a:r>
              <a:rPr lang="zh-TW" altLang="en-US" sz="2800" dirty="0" smtClean="0"/>
              <a:t>服務端檢驗</a:t>
            </a:r>
            <a:r>
              <a:rPr lang="zh-TW" altLang="en-US" sz="2800" dirty="0"/>
              <a:t> </a:t>
            </a:r>
            <a:r>
              <a:rPr lang="en-US" altLang="zh-TW" sz="2800" dirty="0"/>
              <a:t>SESSION </a:t>
            </a:r>
            <a:r>
              <a:rPr lang="en-US" altLang="zh-TW" sz="2800" dirty="0" smtClean="0"/>
              <a:t>KEY</a:t>
            </a:r>
            <a:r>
              <a:rPr lang="zh-TW" altLang="en-US" sz="2800" dirty="0" smtClean="0"/>
              <a:t>，</a:t>
            </a:r>
            <a:r>
              <a:rPr lang="en-US" altLang="zh-TW" sz="2800" dirty="0" smtClean="0"/>
              <a:t>[</a:t>
            </a:r>
            <a:r>
              <a:rPr lang="zh-TW" altLang="en-US" sz="2800" dirty="0"/>
              <a:t> </a:t>
            </a:r>
            <a:r>
              <a:rPr lang="zh-TW" altLang="en-US" sz="2800" dirty="0" smtClean="0"/>
              <a:t>驗證</a:t>
            </a:r>
            <a:r>
              <a:rPr lang="zh-TW" altLang="en-US" sz="2800" dirty="0"/>
              <a:t> </a:t>
            </a:r>
            <a:r>
              <a:rPr lang="en-US" altLang="zh-TW" sz="2800" dirty="0" smtClean="0"/>
              <a:t>]</a:t>
            </a:r>
            <a:r>
              <a:rPr lang="zh-TW" altLang="en-US" sz="2800" dirty="0"/>
              <a:t> </a:t>
            </a:r>
            <a:r>
              <a:rPr lang="zh-TW" altLang="en-US" sz="2800" dirty="0" smtClean="0"/>
              <a:t>無誤之後就正式接受</a:t>
            </a:r>
            <a:r>
              <a:rPr lang="zh-TW" altLang="en-US" sz="2800" dirty="0"/>
              <a:t> </a:t>
            </a:r>
            <a:r>
              <a:rPr lang="en-US" altLang="zh-TW" sz="2800" dirty="0" smtClean="0"/>
              <a:t>API</a:t>
            </a:r>
            <a:r>
              <a:rPr lang="zh-TW" altLang="en-US" sz="2800" dirty="0" smtClean="0"/>
              <a:t> 呼叫。</a:t>
            </a:r>
            <a:endParaRPr lang="en-US" altLang="zh-TW" sz="2800" dirty="0" smtClean="0"/>
          </a:p>
          <a:p>
            <a:pPr marL="514350" indent="-514350">
              <a:buFont typeface="+mj-lt"/>
              <a:buAutoNum type="arabicPeriod"/>
            </a:pPr>
            <a:r>
              <a:rPr lang="en-US" altLang="zh-TW" sz="2800" dirty="0" smtClean="0"/>
              <a:t>…</a:t>
            </a:r>
            <a:r>
              <a:rPr lang="zh-TW" altLang="en-US" sz="2800" dirty="0" smtClean="0"/>
              <a:t> </a:t>
            </a:r>
            <a:r>
              <a:rPr lang="en-US" altLang="zh-TW" sz="2800" dirty="0" smtClean="0"/>
              <a:t>(REPEAT)</a:t>
            </a:r>
            <a:r>
              <a:rPr lang="zh-TW" altLang="en-US" sz="2800" dirty="0" smtClean="0"/>
              <a:t> </a:t>
            </a:r>
            <a:r>
              <a:rPr lang="en-US" altLang="zh-TW" sz="2800" dirty="0" smtClean="0"/>
              <a:t>…</a:t>
            </a:r>
          </a:p>
          <a:p>
            <a:pPr marL="514350" indent="-514350">
              <a:buFont typeface="+mj-lt"/>
              <a:buAutoNum type="arabicPeriod"/>
            </a:pPr>
            <a:r>
              <a:rPr lang="zh-TW" altLang="en-US" sz="2800" dirty="0" smtClean="0"/>
              <a:t>程式端主動告知服務端，不再使用服務 </a:t>
            </a:r>
            <a:r>
              <a:rPr lang="en-US" altLang="zh-TW" sz="2800" dirty="0" smtClean="0"/>
              <a:t>(</a:t>
            </a:r>
            <a:r>
              <a:rPr lang="zh-TW" altLang="en-US" sz="2800" dirty="0" smtClean="0"/>
              <a:t>登出</a:t>
            </a:r>
            <a:r>
              <a:rPr lang="en-US" altLang="zh-TW" sz="2800" dirty="0" smtClean="0"/>
              <a:t>)</a:t>
            </a:r>
            <a:r>
              <a:rPr lang="zh-TW" altLang="en-US" sz="2800" dirty="0" smtClean="0"/>
              <a:t>。</a:t>
            </a:r>
            <a:endParaRPr lang="en-US" altLang="zh-TW" sz="2800" dirty="0" smtClean="0"/>
          </a:p>
          <a:p>
            <a:pPr marL="514350" indent="-514350">
              <a:buFont typeface="+mj-lt"/>
              <a:buAutoNum type="arabicPeriod"/>
            </a:pPr>
            <a:r>
              <a:rPr lang="zh-TW" altLang="en-US" sz="2800" dirty="0" smtClean="0"/>
              <a:t>程式端沒有告知</a:t>
            </a:r>
            <a:r>
              <a:rPr lang="zh-TW" altLang="en-US" sz="2800" dirty="0"/>
              <a:t> </a:t>
            </a:r>
            <a:r>
              <a:rPr lang="en-US" altLang="zh-TW" sz="2800" dirty="0" smtClean="0"/>
              <a:t>(</a:t>
            </a:r>
            <a:r>
              <a:rPr lang="zh-TW" altLang="en-US" sz="2800" dirty="0" smtClean="0"/>
              <a:t>登出</a:t>
            </a:r>
            <a:r>
              <a:rPr lang="en-US" altLang="zh-TW" sz="2800" dirty="0" smtClean="0"/>
              <a:t>)</a:t>
            </a:r>
            <a:r>
              <a:rPr lang="zh-TW" altLang="en-US" sz="2800" dirty="0" smtClean="0"/>
              <a:t>，服務端經過指定時間之後作廢該 </a:t>
            </a:r>
            <a:r>
              <a:rPr lang="en-US" altLang="zh-TW" sz="2800" dirty="0" smtClean="0"/>
              <a:t>SESSION</a:t>
            </a:r>
            <a:r>
              <a:rPr lang="zh-TW" altLang="en-US" sz="2800" dirty="0" smtClean="0"/>
              <a:t> </a:t>
            </a:r>
            <a:r>
              <a:rPr lang="en-US" altLang="zh-TW" sz="2800" dirty="0" smtClean="0"/>
              <a:t>KEY</a:t>
            </a:r>
            <a:r>
              <a:rPr lang="zh-TW" altLang="en-US" sz="2800" dirty="0" smtClean="0"/>
              <a:t>。</a:t>
            </a:r>
            <a:endParaRPr lang="zh-TW" altLang="en-US" sz="2800" dirty="0"/>
          </a:p>
        </p:txBody>
      </p:sp>
    </p:spTree>
    <p:extLst>
      <p:ext uri="{BB962C8B-B14F-4D97-AF65-F5344CB8AC3E}">
        <p14:creationId xmlns:p14="http://schemas.microsoft.com/office/powerpoint/2010/main" val="819398173"/>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挑</a:t>
            </a:r>
            <a:r>
              <a:rPr lang="zh-TW" altLang="en-US" dirty="0"/>
              <a:t>戰</a:t>
            </a:r>
          </a:p>
        </p:txBody>
      </p:sp>
      <p:sp>
        <p:nvSpPr>
          <p:cNvPr id="3" name="內容版面配置區 2"/>
          <p:cNvSpPr>
            <a:spLocks noGrp="1"/>
          </p:cNvSpPr>
          <p:nvPr>
            <p:ph idx="1"/>
          </p:nvPr>
        </p:nvSpPr>
        <p:spPr/>
        <p:txBody>
          <a:bodyPr>
            <a:normAutofit/>
          </a:bodyPr>
          <a:lstStyle/>
          <a:p>
            <a:pPr marL="514350" indent="-514350">
              <a:buFont typeface="+mj-lt"/>
              <a:buAutoNum type="arabicPeriod"/>
            </a:pPr>
            <a:r>
              <a:rPr lang="zh-TW" altLang="en-US" sz="2800" dirty="0" smtClean="0"/>
              <a:t>該驗證什麼</a:t>
            </a:r>
            <a:r>
              <a:rPr lang="en-US" altLang="zh-TW" sz="2800" dirty="0" smtClean="0"/>
              <a:t>?</a:t>
            </a:r>
            <a:r>
              <a:rPr lang="zh-TW" altLang="en-US" sz="2800" dirty="0" smtClean="0"/>
              <a:t> </a:t>
            </a:r>
            <a:r>
              <a:rPr lang="en-US" altLang="zh-TW" sz="2800" dirty="0" smtClean="0"/>
              <a:t>(</a:t>
            </a:r>
            <a:r>
              <a:rPr lang="zh-TW" altLang="en-US" sz="2800" dirty="0" smtClean="0"/>
              <a:t>每次都驗證好麻煩</a:t>
            </a:r>
            <a:r>
              <a:rPr lang="en-US" altLang="zh-TW" sz="2800" dirty="0" smtClean="0"/>
              <a:t>)</a:t>
            </a:r>
          </a:p>
          <a:p>
            <a:pPr marL="635508" lvl="1" indent="-342900">
              <a:buFont typeface="Wingdings" panose="05000000000000000000" pitchFamily="2" charset="2"/>
              <a:buChar char="n"/>
            </a:pPr>
            <a:r>
              <a:rPr lang="zh-TW" altLang="en-US" sz="2400" dirty="0" smtClean="0"/>
              <a:t>若只看 </a:t>
            </a:r>
            <a:r>
              <a:rPr lang="en-US" altLang="zh-TW" sz="2400" dirty="0" smtClean="0"/>
              <a:t>SESSION</a:t>
            </a:r>
            <a:r>
              <a:rPr lang="zh-TW" altLang="en-US" sz="2400" dirty="0" smtClean="0"/>
              <a:t> </a:t>
            </a:r>
            <a:r>
              <a:rPr lang="en-US" altLang="zh-TW" sz="2400" dirty="0" smtClean="0"/>
              <a:t>KEY</a:t>
            </a:r>
            <a:r>
              <a:rPr lang="zh-TW" altLang="en-US" sz="2400" dirty="0"/>
              <a:t> </a:t>
            </a:r>
            <a:r>
              <a:rPr lang="en-US" altLang="zh-TW" sz="2400" dirty="0" smtClean="0"/>
              <a:t>(</a:t>
            </a:r>
            <a:r>
              <a:rPr lang="zh-TW" altLang="en-US" sz="2400" dirty="0" smtClean="0"/>
              <a:t>不考慮查詢 </a:t>
            </a:r>
            <a:r>
              <a:rPr lang="en-US" altLang="zh-TW" sz="2400" dirty="0" smtClean="0"/>
              <a:t>DB)</a:t>
            </a:r>
            <a:r>
              <a:rPr lang="zh-TW" altLang="en-US" sz="2400" dirty="0" smtClean="0"/>
              <a:t> 如何確認 </a:t>
            </a:r>
            <a:r>
              <a:rPr lang="en-US" altLang="zh-TW" sz="2400" dirty="0" smtClean="0"/>
              <a:t>KEY</a:t>
            </a:r>
            <a:r>
              <a:rPr lang="zh-TW" altLang="en-US" sz="2400" dirty="0" smtClean="0"/>
              <a:t> 是我發出去的</a:t>
            </a:r>
            <a:r>
              <a:rPr lang="en-US" altLang="zh-TW" sz="2400" dirty="0" smtClean="0"/>
              <a:t>?</a:t>
            </a:r>
          </a:p>
          <a:p>
            <a:pPr marL="635508" lvl="1" indent="-342900">
              <a:buFont typeface="Wingdings" panose="05000000000000000000" pitchFamily="2" charset="2"/>
              <a:buChar char="n"/>
            </a:pPr>
            <a:r>
              <a:rPr lang="zh-TW" altLang="en-US" sz="2400" dirty="0" smtClean="0"/>
              <a:t>如何確認 </a:t>
            </a:r>
            <a:r>
              <a:rPr lang="en-US" altLang="zh-TW" sz="2400" dirty="0" smtClean="0"/>
              <a:t>SESSION</a:t>
            </a:r>
            <a:r>
              <a:rPr lang="zh-TW" altLang="en-US" sz="2400" dirty="0" smtClean="0"/>
              <a:t> </a:t>
            </a:r>
            <a:r>
              <a:rPr lang="en-US" altLang="zh-TW" sz="2400" dirty="0" smtClean="0"/>
              <a:t>KEY</a:t>
            </a:r>
            <a:r>
              <a:rPr lang="zh-TW" altLang="en-US" sz="2400" dirty="0" smtClean="0"/>
              <a:t> 是不是過期了</a:t>
            </a:r>
            <a:r>
              <a:rPr lang="en-US" altLang="zh-TW" sz="2400" dirty="0" smtClean="0"/>
              <a:t>?</a:t>
            </a:r>
          </a:p>
          <a:p>
            <a:pPr marL="635508" lvl="1" indent="-342900">
              <a:buFont typeface="Wingdings" panose="05000000000000000000" pitchFamily="2" charset="2"/>
              <a:buChar char="n"/>
            </a:pPr>
            <a:r>
              <a:rPr lang="zh-TW" altLang="en-US" sz="2400" dirty="0" smtClean="0"/>
              <a:t>如何確認</a:t>
            </a:r>
            <a:r>
              <a:rPr lang="zh-TW" altLang="en-US" sz="2400" dirty="0"/>
              <a:t> </a:t>
            </a:r>
            <a:r>
              <a:rPr lang="en-US" altLang="zh-TW" sz="2400" dirty="0" smtClean="0"/>
              <a:t>SESSION</a:t>
            </a:r>
            <a:r>
              <a:rPr lang="zh-TW" altLang="en-US" sz="2400" dirty="0" smtClean="0"/>
              <a:t> </a:t>
            </a:r>
            <a:r>
              <a:rPr lang="en-US" altLang="zh-TW" sz="2400" dirty="0" smtClean="0"/>
              <a:t>KEY</a:t>
            </a:r>
            <a:r>
              <a:rPr lang="zh-TW" altLang="en-US" sz="2400" dirty="0" smtClean="0"/>
              <a:t> 沒有被竄改</a:t>
            </a:r>
            <a:r>
              <a:rPr lang="en-US" altLang="zh-TW" sz="2400" dirty="0" smtClean="0"/>
              <a:t>?</a:t>
            </a:r>
          </a:p>
          <a:p>
            <a:pPr marL="635508" lvl="1" indent="-342900">
              <a:buFont typeface="Wingdings" panose="05000000000000000000" pitchFamily="2" charset="2"/>
              <a:buChar char="n"/>
            </a:pPr>
            <a:endParaRPr lang="en-US" altLang="zh-TW" sz="2400" dirty="0" smtClean="0"/>
          </a:p>
          <a:p>
            <a:pPr marL="514350" indent="-514350">
              <a:buFont typeface="+mj-lt"/>
              <a:buAutoNum type="arabicPeriod"/>
            </a:pPr>
            <a:r>
              <a:rPr lang="zh-TW" altLang="en-US" sz="2800" dirty="0" smtClean="0"/>
              <a:t>如何應付 </a:t>
            </a:r>
            <a:r>
              <a:rPr lang="en-US" altLang="zh-TW" sz="2800" dirty="0" smtClean="0"/>
              <a:t>“</a:t>
            </a:r>
            <a:r>
              <a:rPr lang="zh-TW" altLang="en-US" sz="2800" dirty="0" smtClean="0"/>
              <a:t>第三者</a:t>
            </a:r>
            <a:r>
              <a:rPr lang="en-US" altLang="zh-TW" sz="2800" dirty="0" smtClean="0"/>
              <a:t>”</a:t>
            </a:r>
            <a:r>
              <a:rPr lang="zh-TW" altLang="en-US" sz="2800" dirty="0" smtClean="0"/>
              <a:t> 的 </a:t>
            </a:r>
            <a:r>
              <a:rPr lang="en-US" altLang="zh-TW" sz="2800" dirty="0" smtClean="0"/>
              <a:t>REPLY</a:t>
            </a:r>
            <a:r>
              <a:rPr lang="zh-TW" altLang="en-US" sz="2800" dirty="0" smtClean="0"/>
              <a:t> </a:t>
            </a:r>
            <a:r>
              <a:rPr lang="en-US" altLang="zh-TW" sz="2800" dirty="0" smtClean="0"/>
              <a:t>ATTACK</a:t>
            </a:r>
            <a:r>
              <a:rPr lang="zh-TW" altLang="en-US" sz="2800" dirty="0" smtClean="0"/>
              <a:t> </a:t>
            </a:r>
            <a:r>
              <a:rPr lang="en-US" altLang="zh-TW" sz="2800" dirty="0" smtClean="0"/>
              <a:t>?</a:t>
            </a:r>
          </a:p>
          <a:p>
            <a:pPr marL="806958" lvl="1" indent="-514350">
              <a:buFont typeface="Wingdings" panose="05000000000000000000" pitchFamily="2" charset="2"/>
              <a:buChar char="n"/>
            </a:pPr>
            <a:r>
              <a:rPr lang="en-US" altLang="zh-TW" sz="2600" dirty="0" smtClean="0"/>
              <a:t>EXPIRED</a:t>
            </a:r>
          </a:p>
          <a:p>
            <a:pPr marL="806958" lvl="1" indent="-514350">
              <a:buFont typeface="Wingdings" panose="05000000000000000000" pitchFamily="2" charset="2"/>
              <a:buChar char="n"/>
            </a:pPr>
            <a:r>
              <a:rPr lang="en-US" altLang="zh-TW" sz="2600" dirty="0" smtClean="0"/>
              <a:t>IP</a:t>
            </a:r>
          </a:p>
          <a:p>
            <a:pPr marL="806958" lvl="1" indent="-514350">
              <a:buFont typeface="Wingdings" panose="05000000000000000000" pitchFamily="2" charset="2"/>
              <a:buChar char="n"/>
            </a:pPr>
            <a:r>
              <a:rPr lang="zh-TW" altLang="en-US" sz="2600" dirty="0" smtClean="0"/>
              <a:t>其他任何你能識別來源的資訊</a:t>
            </a:r>
            <a:endParaRPr lang="zh-TW" altLang="en-US" sz="2600" dirty="0"/>
          </a:p>
        </p:txBody>
      </p:sp>
    </p:spTree>
    <p:extLst>
      <p:ext uri="{BB962C8B-B14F-4D97-AF65-F5344CB8AC3E}">
        <p14:creationId xmlns:p14="http://schemas.microsoft.com/office/powerpoint/2010/main" val="172717895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Docker for Windows</a:t>
            </a:r>
            <a:endParaRPr lang="zh-TW" altLang="en-US" dirty="0"/>
          </a:p>
        </p:txBody>
      </p:sp>
      <p:sp>
        <p:nvSpPr>
          <p:cNvPr id="3" name="圓角矩形 2"/>
          <p:cNvSpPr/>
          <p:nvPr/>
        </p:nvSpPr>
        <p:spPr>
          <a:xfrm>
            <a:off x="2030867" y="5191005"/>
            <a:ext cx="1304365" cy="618565"/>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TW" dirty="0" smtClean="0"/>
              <a:t>Docker CLI</a:t>
            </a:r>
            <a:endParaRPr lang="zh-TW" altLang="en-US" dirty="0"/>
          </a:p>
        </p:txBody>
      </p:sp>
      <p:sp>
        <p:nvSpPr>
          <p:cNvPr id="18" name="向右箭號 17"/>
          <p:cNvSpPr/>
          <p:nvPr/>
        </p:nvSpPr>
        <p:spPr>
          <a:xfrm>
            <a:off x="3523491" y="5338921"/>
            <a:ext cx="779929" cy="282389"/>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TW" altLang="en-US"/>
          </a:p>
        </p:txBody>
      </p:sp>
      <p:sp>
        <p:nvSpPr>
          <p:cNvPr id="19" name="文字方塊 18"/>
          <p:cNvSpPr txBox="1"/>
          <p:nvPr/>
        </p:nvSpPr>
        <p:spPr>
          <a:xfrm>
            <a:off x="3496597" y="4800603"/>
            <a:ext cx="839269" cy="646331"/>
          </a:xfrm>
          <a:prstGeom prst="rect">
            <a:avLst/>
          </a:prstGeom>
          <a:noFill/>
        </p:spPr>
        <p:txBody>
          <a:bodyPr wrap="none" rtlCol="0">
            <a:spAutoFit/>
          </a:bodyPr>
          <a:lstStyle/>
          <a:p>
            <a:pPr algn="ctr"/>
            <a:r>
              <a:rPr lang="en-US" altLang="zh-TW" dirty="0" smtClean="0"/>
              <a:t>Docker</a:t>
            </a:r>
          </a:p>
          <a:p>
            <a:pPr algn="ctr"/>
            <a:r>
              <a:rPr lang="en-US" altLang="zh-TW" dirty="0" smtClean="0"/>
              <a:t>API</a:t>
            </a:r>
            <a:endParaRPr lang="zh-TW" altLang="en-US" dirty="0"/>
          </a:p>
        </p:txBody>
      </p:sp>
      <p:grpSp>
        <p:nvGrpSpPr>
          <p:cNvPr id="11" name="群組 10"/>
          <p:cNvGrpSpPr/>
          <p:nvPr/>
        </p:nvGrpSpPr>
        <p:grpSpPr>
          <a:xfrm>
            <a:off x="4420497" y="2447365"/>
            <a:ext cx="7005918" cy="2675240"/>
            <a:chOff x="2528047" y="1737360"/>
            <a:chExt cx="7005918" cy="4340711"/>
          </a:xfrm>
        </p:grpSpPr>
        <p:sp>
          <p:nvSpPr>
            <p:cNvPr id="8" name="圓角矩形 7"/>
            <p:cNvSpPr/>
            <p:nvPr/>
          </p:nvSpPr>
          <p:spPr>
            <a:xfrm>
              <a:off x="2528047" y="1737360"/>
              <a:ext cx="7005918" cy="4340711"/>
            </a:xfrm>
            <a:prstGeom prst="roundRect">
              <a:avLst>
                <a:gd name="adj" fmla="val 5824"/>
              </a:avLst>
            </a:prstGeom>
            <a:ln>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zh-TW" altLang="en-US"/>
            </a:p>
          </p:txBody>
        </p:sp>
        <p:sp>
          <p:nvSpPr>
            <p:cNvPr id="4" name="矩形 3"/>
            <p:cNvSpPr/>
            <p:nvPr/>
          </p:nvSpPr>
          <p:spPr>
            <a:xfrm>
              <a:off x="2710927" y="2070848"/>
              <a:ext cx="1645920" cy="130436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TW" b="1" dirty="0" smtClean="0">
                  <a:solidFill>
                    <a:srgbClr val="FF0000"/>
                  </a:solidFill>
                </a:rPr>
                <a:t>Linux</a:t>
              </a:r>
              <a:r>
                <a:rPr lang="en-US" altLang="zh-TW" dirty="0" smtClean="0"/>
                <a:t> App</a:t>
              </a:r>
            </a:p>
          </p:txBody>
        </p:sp>
        <p:sp>
          <p:nvSpPr>
            <p:cNvPr id="5" name="矩形 4"/>
            <p:cNvSpPr/>
            <p:nvPr/>
          </p:nvSpPr>
          <p:spPr>
            <a:xfrm>
              <a:off x="2710928" y="3442448"/>
              <a:ext cx="1656864" cy="551329"/>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TW" b="1" dirty="0" smtClean="0">
                  <a:solidFill>
                    <a:srgbClr val="FF0000"/>
                  </a:solidFill>
                </a:rPr>
                <a:t>Linux </a:t>
              </a:r>
              <a:r>
                <a:rPr lang="en-US" altLang="zh-TW" dirty="0" smtClean="0"/>
                <a:t>Bins / Lib</a:t>
              </a:r>
              <a:endParaRPr lang="zh-TW" altLang="en-US" dirty="0"/>
            </a:p>
          </p:txBody>
        </p:sp>
        <p:sp>
          <p:nvSpPr>
            <p:cNvPr id="6" name="矩形 5"/>
            <p:cNvSpPr/>
            <p:nvPr/>
          </p:nvSpPr>
          <p:spPr>
            <a:xfrm>
              <a:off x="2710927" y="4061013"/>
              <a:ext cx="6527202" cy="55132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TW" b="1" dirty="0" smtClean="0">
                  <a:solidFill>
                    <a:srgbClr val="FF0000"/>
                  </a:solidFill>
                </a:rPr>
                <a:t>Docker </a:t>
              </a:r>
              <a:r>
                <a:rPr lang="en-US" altLang="zh-TW" dirty="0" smtClean="0"/>
                <a:t>Engine</a:t>
              </a:r>
              <a:endParaRPr lang="zh-TW" altLang="en-US" dirty="0"/>
            </a:p>
          </p:txBody>
        </p:sp>
        <p:sp>
          <p:nvSpPr>
            <p:cNvPr id="7" name="矩形 6"/>
            <p:cNvSpPr/>
            <p:nvPr/>
          </p:nvSpPr>
          <p:spPr>
            <a:xfrm>
              <a:off x="2710927" y="4679578"/>
              <a:ext cx="6527202" cy="103542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TW" dirty="0" smtClean="0"/>
                <a:t>OS: </a:t>
              </a:r>
              <a:r>
                <a:rPr lang="en-US" altLang="zh-TW" b="1" dirty="0" smtClean="0">
                  <a:solidFill>
                    <a:srgbClr val="FF0000"/>
                  </a:solidFill>
                </a:rPr>
                <a:t>Linux (</a:t>
              </a:r>
              <a:r>
                <a:rPr lang="en-US" altLang="zh-TW" b="1" dirty="0" err="1" smtClean="0">
                  <a:solidFill>
                    <a:srgbClr val="FF0000"/>
                  </a:solidFill>
                </a:rPr>
                <a:t>Apline</a:t>
              </a:r>
              <a:r>
                <a:rPr lang="en-US" altLang="zh-TW" b="1" dirty="0" smtClean="0">
                  <a:solidFill>
                    <a:srgbClr val="FF0000"/>
                  </a:solidFill>
                </a:rPr>
                <a:t> Linux + </a:t>
              </a:r>
              <a:r>
                <a:rPr lang="en-US" altLang="zh-TW" b="1" dirty="0" err="1" smtClean="0">
                  <a:solidFill>
                    <a:srgbClr val="FF0000"/>
                  </a:solidFill>
                </a:rPr>
                <a:t>Busybox</a:t>
              </a:r>
              <a:r>
                <a:rPr lang="en-US" altLang="zh-TW" b="1" dirty="0" smtClean="0">
                  <a:solidFill>
                    <a:srgbClr val="FF0000"/>
                  </a:solidFill>
                </a:rPr>
                <a:t>)</a:t>
              </a:r>
              <a:endParaRPr lang="zh-TW" altLang="en-US" b="1" dirty="0">
                <a:solidFill>
                  <a:srgbClr val="FF0000"/>
                </a:solidFill>
              </a:endParaRPr>
            </a:p>
          </p:txBody>
        </p:sp>
        <p:sp>
          <p:nvSpPr>
            <p:cNvPr id="12" name="文字方塊 11"/>
            <p:cNvSpPr txBox="1"/>
            <p:nvPr/>
          </p:nvSpPr>
          <p:spPr>
            <a:xfrm>
              <a:off x="6373906" y="3442448"/>
              <a:ext cx="516488" cy="369332"/>
            </a:xfrm>
            <a:prstGeom prst="rect">
              <a:avLst/>
            </a:prstGeom>
            <a:noFill/>
          </p:spPr>
          <p:txBody>
            <a:bodyPr wrap="none" rtlCol="0">
              <a:spAutoFit/>
            </a:bodyPr>
            <a:lstStyle/>
            <a:p>
              <a:r>
                <a:rPr lang="en-US" altLang="zh-TW" dirty="0" smtClean="0"/>
                <a:t>……</a:t>
              </a:r>
              <a:endParaRPr lang="zh-TW" altLang="en-US" dirty="0"/>
            </a:p>
          </p:txBody>
        </p:sp>
        <p:sp>
          <p:nvSpPr>
            <p:cNvPr id="14" name="矩形 13"/>
            <p:cNvSpPr/>
            <p:nvPr/>
          </p:nvSpPr>
          <p:spPr>
            <a:xfrm>
              <a:off x="4542416" y="2070848"/>
              <a:ext cx="1645920" cy="130436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TW" b="1" dirty="0" smtClean="0">
                  <a:solidFill>
                    <a:srgbClr val="FF0000"/>
                  </a:solidFill>
                </a:rPr>
                <a:t>Linux</a:t>
              </a:r>
              <a:r>
                <a:rPr lang="en-US" altLang="zh-TW" dirty="0" smtClean="0"/>
                <a:t> App</a:t>
              </a:r>
            </a:p>
          </p:txBody>
        </p:sp>
        <p:sp>
          <p:nvSpPr>
            <p:cNvPr id="15" name="矩形 14"/>
            <p:cNvSpPr/>
            <p:nvPr/>
          </p:nvSpPr>
          <p:spPr>
            <a:xfrm>
              <a:off x="4542417" y="3442448"/>
              <a:ext cx="1656864" cy="551329"/>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TW" b="1" dirty="0" smtClean="0">
                  <a:solidFill>
                    <a:srgbClr val="FF0000"/>
                  </a:solidFill>
                </a:rPr>
                <a:t>Linux </a:t>
              </a:r>
              <a:r>
                <a:rPr lang="en-US" altLang="zh-TW" dirty="0" smtClean="0"/>
                <a:t>Bins / Lib</a:t>
              </a:r>
              <a:endParaRPr lang="zh-TW" altLang="en-US" dirty="0"/>
            </a:p>
          </p:txBody>
        </p:sp>
        <p:sp>
          <p:nvSpPr>
            <p:cNvPr id="16" name="矩形 15"/>
            <p:cNvSpPr/>
            <p:nvPr/>
          </p:nvSpPr>
          <p:spPr>
            <a:xfrm>
              <a:off x="7581264" y="2070848"/>
              <a:ext cx="1645920" cy="130436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TW" b="1" dirty="0" smtClean="0">
                  <a:solidFill>
                    <a:srgbClr val="FF0000"/>
                  </a:solidFill>
                </a:rPr>
                <a:t>Linux</a:t>
              </a:r>
              <a:r>
                <a:rPr lang="en-US" altLang="zh-TW" dirty="0" smtClean="0"/>
                <a:t> App</a:t>
              </a:r>
            </a:p>
          </p:txBody>
        </p:sp>
        <p:sp>
          <p:nvSpPr>
            <p:cNvPr id="17" name="矩形 16"/>
            <p:cNvSpPr/>
            <p:nvPr/>
          </p:nvSpPr>
          <p:spPr>
            <a:xfrm>
              <a:off x="7581265" y="3442448"/>
              <a:ext cx="1656864" cy="551329"/>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TW" b="1" dirty="0" smtClean="0">
                  <a:solidFill>
                    <a:srgbClr val="FF0000"/>
                  </a:solidFill>
                </a:rPr>
                <a:t>Linux </a:t>
              </a:r>
              <a:r>
                <a:rPr lang="en-US" altLang="zh-TW" dirty="0" smtClean="0"/>
                <a:t>Bins / Lib</a:t>
              </a:r>
              <a:endParaRPr lang="zh-TW" altLang="en-US" dirty="0"/>
            </a:p>
          </p:txBody>
        </p:sp>
        <p:sp>
          <p:nvSpPr>
            <p:cNvPr id="9" name="文字方塊 8"/>
            <p:cNvSpPr txBox="1"/>
            <p:nvPr/>
          </p:nvSpPr>
          <p:spPr>
            <a:xfrm>
              <a:off x="2626296" y="5597570"/>
              <a:ext cx="2555508" cy="369331"/>
            </a:xfrm>
            <a:prstGeom prst="rect">
              <a:avLst/>
            </a:prstGeom>
            <a:noFill/>
          </p:spPr>
          <p:txBody>
            <a:bodyPr wrap="none" rtlCol="0">
              <a:spAutoFit/>
            </a:bodyPr>
            <a:lstStyle/>
            <a:p>
              <a:r>
                <a:rPr lang="en-US" altLang="zh-TW" dirty="0" smtClean="0"/>
                <a:t>Hyper-V Virtual Machine</a:t>
              </a:r>
              <a:endParaRPr lang="zh-TW" altLang="en-US" dirty="0"/>
            </a:p>
          </p:txBody>
        </p:sp>
      </p:grpSp>
      <p:sp>
        <p:nvSpPr>
          <p:cNvPr id="10" name="矩形 9"/>
          <p:cNvSpPr/>
          <p:nvPr/>
        </p:nvSpPr>
        <p:spPr>
          <a:xfrm>
            <a:off x="4420497" y="5143039"/>
            <a:ext cx="7005918" cy="74677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TW" dirty="0" smtClean="0"/>
              <a:t>Docker for Windows + Docker Tools</a:t>
            </a:r>
            <a:endParaRPr lang="zh-TW" altLang="en-US" dirty="0"/>
          </a:p>
        </p:txBody>
      </p:sp>
      <p:sp>
        <p:nvSpPr>
          <p:cNvPr id="20" name="雲朵形 19"/>
          <p:cNvSpPr/>
          <p:nvPr/>
        </p:nvSpPr>
        <p:spPr>
          <a:xfrm>
            <a:off x="305665" y="2455363"/>
            <a:ext cx="2242463" cy="1538414"/>
          </a:xfrm>
          <a:prstGeom prst="cloud">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TW" dirty="0" smtClean="0"/>
              <a:t>Docker Hub</a:t>
            </a:r>
          </a:p>
          <a:p>
            <a:pPr algn="ctr"/>
            <a:r>
              <a:rPr lang="en-US" altLang="zh-TW" dirty="0" smtClean="0"/>
              <a:t>(Registry)</a:t>
            </a:r>
            <a:endParaRPr lang="zh-TW" altLang="en-US" dirty="0"/>
          </a:p>
        </p:txBody>
      </p:sp>
      <p:sp>
        <p:nvSpPr>
          <p:cNvPr id="21" name="向右箭號 20"/>
          <p:cNvSpPr/>
          <p:nvPr/>
        </p:nvSpPr>
        <p:spPr>
          <a:xfrm>
            <a:off x="2666730" y="3279648"/>
            <a:ext cx="1776179" cy="331599"/>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TW" altLang="en-US"/>
          </a:p>
        </p:txBody>
      </p:sp>
      <p:sp>
        <p:nvSpPr>
          <p:cNvPr id="22" name="文字方塊 21"/>
          <p:cNvSpPr txBox="1"/>
          <p:nvPr/>
        </p:nvSpPr>
        <p:spPr>
          <a:xfrm>
            <a:off x="2873333" y="3002311"/>
            <a:ext cx="1238417" cy="369332"/>
          </a:xfrm>
          <a:prstGeom prst="rect">
            <a:avLst/>
          </a:prstGeom>
          <a:noFill/>
        </p:spPr>
        <p:txBody>
          <a:bodyPr wrap="none" rtlCol="0">
            <a:spAutoFit/>
          </a:bodyPr>
          <a:lstStyle/>
          <a:p>
            <a:pPr algn="ctr"/>
            <a:r>
              <a:rPr lang="en-US" altLang="zh-TW" dirty="0" smtClean="0"/>
              <a:t>Docker</a:t>
            </a:r>
            <a:r>
              <a:rPr lang="zh-TW" altLang="en-US" dirty="0"/>
              <a:t> </a:t>
            </a:r>
            <a:r>
              <a:rPr lang="en-US" altLang="zh-TW" dirty="0" smtClean="0"/>
              <a:t>Pull</a:t>
            </a:r>
          </a:p>
        </p:txBody>
      </p:sp>
    </p:spTree>
    <p:extLst>
      <p:ext uri="{BB962C8B-B14F-4D97-AF65-F5344CB8AC3E}">
        <p14:creationId xmlns:p14="http://schemas.microsoft.com/office/powerpoint/2010/main" val="254793811"/>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ctrTitle"/>
          </p:nvPr>
        </p:nvSpPr>
        <p:spPr/>
        <p:txBody>
          <a:bodyPr/>
          <a:lstStyle/>
          <a:p>
            <a:r>
              <a:rPr lang="en-US" altLang="zh-TW" dirty="0" smtClean="0"/>
              <a:t>DEMO</a:t>
            </a:r>
            <a:endParaRPr lang="zh-TW" altLang="en-US" dirty="0"/>
          </a:p>
        </p:txBody>
      </p:sp>
      <p:sp>
        <p:nvSpPr>
          <p:cNvPr id="5" name="副標題 4"/>
          <p:cNvSpPr>
            <a:spLocks noGrp="1"/>
          </p:cNvSpPr>
          <p:nvPr>
            <p:ph type="subTitle" idx="1"/>
          </p:nvPr>
        </p:nvSpPr>
        <p:spPr/>
        <p:txBody>
          <a:bodyPr/>
          <a:lstStyle/>
          <a:p>
            <a:endParaRPr lang="zh-TW" altLang="en-US" dirty="0"/>
          </a:p>
        </p:txBody>
      </p:sp>
    </p:spTree>
    <p:extLst>
      <p:ext uri="{BB962C8B-B14F-4D97-AF65-F5344CB8AC3E}">
        <p14:creationId xmlns:p14="http://schemas.microsoft.com/office/powerpoint/2010/main" val="3128681848"/>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ctrTitle"/>
          </p:nvPr>
        </p:nvSpPr>
        <p:spPr/>
        <p:txBody>
          <a:bodyPr/>
          <a:lstStyle/>
          <a:p>
            <a:r>
              <a:rPr lang="en-US" altLang="zh-TW" dirty="0" smtClean="0"/>
              <a:t>JWT (</a:t>
            </a:r>
            <a:r>
              <a:rPr lang="en-US" altLang="zh-TW" dirty="0" err="1" smtClean="0"/>
              <a:t>Json</a:t>
            </a:r>
            <a:r>
              <a:rPr lang="en-US" altLang="zh-TW" dirty="0" smtClean="0"/>
              <a:t> Web Token)</a:t>
            </a:r>
            <a:endParaRPr lang="zh-TW" altLang="en-US" dirty="0"/>
          </a:p>
        </p:txBody>
      </p:sp>
      <p:sp>
        <p:nvSpPr>
          <p:cNvPr id="5" name="副標題 4"/>
          <p:cNvSpPr>
            <a:spLocks noGrp="1"/>
          </p:cNvSpPr>
          <p:nvPr>
            <p:ph type="subTitle" idx="1"/>
          </p:nvPr>
        </p:nvSpPr>
        <p:spPr/>
        <p:txBody>
          <a:bodyPr/>
          <a:lstStyle/>
          <a:p>
            <a:r>
              <a:rPr lang="zh-TW" altLang="en-US" dirty="0" smtClean="0"/>
              <a:t>土砲之後，正式要使用時</a:t>
            </a:r>
            <a:r>
              <a:rPr lang="zh-TW" altLang="en-US" dirty="0"/>
              <a:t>，</a:t>
            </a:r>
            <a:r>
              <a:rPr lang="zh-TW" altLang="en-US" dirty="0" smtClean="0"/>
              <a:t>還是要選擇成熟可靠的套件</a:t>
            </a:r>
            <a:r>
              <a:rPr lang="en-US" altLang="zh-TW" dirty="0" smtClean="0"/>
              <a:t>…</a:t>
            </a:r>
            <a:endParaRPr lang="zh-TW" altLang="en-US" dirty="0"/>
          </a:p>
        </p:txBody>
      </p:sp>
    </p:spTree>
    <p:extLst>
      <p:ext uri="{BB962C8B-B14F-4D97-AF65-F5344CB8AC3E}">
        <p14:creationId xmlns:p14="http://schemas.microsoft.com/office/powerpoint/2010/main" val="1868737634"/>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JWT</a:t>
            </a:r>
            <a:r>
              <a:rPr lang="zh-TW" altLang="en-US" dirty="0" smtClean="0"/>
              <a:t> 能做什麼</a:t>
            </a:r>
            <a:r>
              <a:rPr lang="en-US" altLang="zh-TW" dirty="0" smtClean="0"/>
              <a:t>?</a:t>
            </a:r>
            <a:endParaRPr lang="zh-TW" altLang="en-US" dirty="0"/>
          </a:p>
        </p:txBody>
      </p:sp>
      <p:sp>
        <p:nvSpPr>
          <p:cNvPr id="3" name="內容版面配置區 2"/>
          <p:cNvSpPr>
            <a:spLocks noGrp="1"/>
          </p:cNvSpPr>
          <p:nvPr>
            <p:ph idx="1"/>
          </p:nvPr>
        </p:nvSpPr>
        <p:spPr/>
        <p:txBody>
          <a:bodyPr>
            <a:normAutofit/>
          </a:bodyPr>
          <a:lstStyle/>
          <a:p>
            <a:r>
              <a:rPr lang="zh-TW" altLang="en-US" sz="2800" dirty="0" smtClean="0"/>
              <a:t>跟前面一樣的事情，但是比你自己土砲強的地方在於</a:t>
            </a:r>
            <a:r>
              <a:rPr lang="en-US" altLang="zh-TW" sz="2800" dirty="0" smtClean="0"/>
              <a:t>:</a:t>
            </a:r>
          </a:p>
          <a:p>
            <a:pPr marL="514350" indent="-514350">
              <a:buFont typeface="+mj-lt"/>
              <a:buAutoNum type="arabicPeriod"/>
            </a:pPr>
            <a:r>
              <a:rPr lang="zh-TW" altLang="en-US" sz="2800" dirty="0" smtClean="0"/>
              <a:t>用的人多</a:t>
            </a:r>
            <a:r>
              <a:rPr lang="en-US" altLang="zh-TW" sz="2800" dirty="0" smtClean="0"/>
              <a:t>!!</a:t>
            </a:r>
            <a:r>
              <a:rPr lang="zh-TW" altLang="en-US" sz="2800" dirty="0" smtClean="0"/>
              <a:t> </a:t>
            </a:r>
            <a:r>
              <a:rPr lang="en-US" altLang="zh-TW" sz="2800" dirty="0" smtClean="0"/>
              <a:t>(</a:t>
            </a:r>
            <a:r>
              <a:rPr lang="zh-TW" altLang="en-US" sz="2800" dirty="0" smtClean="0"/>
              <a:t>已經產生兩億筆資料</a:t>
            </a:r>
            <a:r>
              <a:rPr lang="en-US" altLang="zh-TW" sz="2800" dirty="0" smtClean="0"/>
              <a:t>)</a:t>
            </a:r>
          </a:p>
          <a:p>
            <a:pPr marL="514350" indent="-514350">
              <a:buFont typeface="+mj-lt"/>
              <a:buAutoNum type="arabicPeriod"/>
            </a:pPr>
            <a:r>
              <a:rPr lang="zh-TW" altLang="en-US" sz="2800" dirty="0" smtClean="0"/>
              <a:t>支援的平台多</a:t>
            </a:r>
            <a:r>
              <a:rPr lang="en-US" altLang="zh-TW" sz="2800" dirty="0" smtClean="0"/>
              <a:t>!!</a:t>
            </a:r>
            <a:r>
              <a:rPr lang="zh-TW" altLang="en-US" sz="2800" dirty="0" smtClean="0"/>
              <a:t> </a:t>
            </a:r>
            <a:r>
              <a:rPr lang="en-US" altLang="zh-TW" sz="2800" dirty="0"/>
              <a:t>(</a:t>
            </a:r>
            <a:r>
              <a:rPr lang="en-US" altLang="zh-TW" sz="2800" dirty="0">
                <a:hlinkClick r:id="rId2"/>
              </a:rPr>
              <a:t>https://jwt.io</a:t>
            </a:r>
            <a:r>
              <a:rPr lang="en-US" altLang="zh-TW" sz="2800" dirty="0" smtClean="0">
                <a:hlinkClick r:id="rId2"/>
              </a:rPr>
              <a:t>/</a:t>
            </a:r>
            <a:r>
              <a:rPr lang="en-US" altLang="zh-TW" sz="2800" dirty="0" smtClean="0"/>
              <a:t>)</a:t>
            </a:r>
          </a:p>
          <a:p>
            <a:pPr marL="514350" indent="-514350">
              <a:buFont typeface="+mj-lt"/>
              <a:buAutoNum type="arabicPeriod"/>
            </a:pPr>
            <a:r>
              <a:rPr lang="zh-TW" altLang="en-US" sz="2800" dirty="0" smtClean="0"/>
              <a:t>支援的演算法多</a:t>
            </a:r>
            <a:endParaRPr lang="en-US" altLang="zh-TW" sz="2800" dirty="0"/>
          </a:p>
          <a:p>
            <a:pPr marL="514350" indent="-514350">
              <a:buFont typeface="+mj-lt"/>
              <a:buAutoNum type="arabicPeriod"/>
            </a:pPr>
            <a:r>
              <a:rPr lang="zh-TW" altLang="en-US" sz="2800" dirty="0" smtClean="0"/>
              <a:t>有公信力 </a:t>
            </a:r>
            <a:r>
              <a:rPr lang="en-US" altLang="zh-TW" sz="2800" dirty="0" smtClean="0"/>
              <a:t>(</a:t>
            </a:r>
            <a:r>
              <a:rPr lang="zh-TW" altLang="en-US" sz="2800" dirty="0" smtClean="0"/>
              <a:t>人家相信他不相信你</a:t>
            </a:r>
            <a:r>
              <a:rPr lang="en-US" altLang="zh-TW" sz="2800" dirty="0" smtClean="0"/>
              <a:t>)</a:t>
            </a:r>
          </a:p>
          <a:p>
            <a:pPr marL="514350" indent="-514350">
              <a:buFont typeface="+mj-lt"/>
              <a:buAutoNum type="arabicPeriod"/>
            </a:pPr>
            <a:r>
              <a:rPr lang="zh-TW" altLang="en-US" sz="2800" dirty="0" smtClean="0"/>
              <a:t>工具支援完整</a:t>
            </a:r>
            <a:r>
              <a:rPr lang="zh-TW" altLang="en-US" sz="2800" dirty="0"/>
              <a:t> </a:t>
            </a:r>
            <a:r>
              <a:rPr lang="en-US" altLang="zh-TW" sz="2800" dirty="0" smtClean="0"/>
              <a:t>(debugger,</a:t>
            </a:r>
            <a:r>
              <a:rPr lang="zh-TW" altLang="en-US" sz="2800" dirty="0"/>
              <a:t> </a:t>
            </a:r>
            <a:r>
              <a:rPr lang="en-US" altLang="zh-TW" sz="2800" dirty="0" smtClean="0"/>
              <a:t>browser</a:t>
            </a:r>
            <a:r>
              <a:rPr lang="zh-TW" altLang="en-US" sz="2800" dirty="0"/>
              <a:t> </a:t>
            </a:r>
            <a:r>
              <a:rPr lang="en-US" altLang="zh-TW" sz="2800" dirty="0" smtClean="0"/>
              <a:t>plugins …)</a:t>
            </a:r>
            <a:endParaRPr lang="en-US" altLang="zh-TW" sz="2800" dirty="0"/>
          </a:p>
          <a:p>
            <a:pPr marL="514350" indent="-514350">
              <a:buFont typeface="+mj-lt"/>
              <a:buAutoNum type="arabicPeriod"/>
            </a:pPr>
            <a:endParaRPr lang="zh-TW" altLang="en-US" sz="2800" dirty="0"/>
          </a:p>
        </p:txBody>
      </p:sp>
      <p:pic>
        <p:nvPicPr>
          <p:cNvPr id="4" name="圖片 3"/>
          <p:cNvPicPr>
            <a:picLocks noChangeAspect="1"/>
          </p:cNvPicPr>
          <p:nvPr/>
        </p:nvPicPr>
        <p:blipFill>
          <a:blip r:embed="rId3"/>
          <a:stretch>
            <a:fillRect/>
          </a:stretch>
        </p:blipFill>
        <p:spPr>
          <a:xfrm>
            <a:off x="7555230" y="2362932"/>
            <a:ext cx="3600450" cy="1733550"/>
          </a:xfrm>
          <a:prstGeom prst="rect">
            <a:avLst/>
          </a:prstGeom>
        </p:spPr>
      </p:pic>
    </p:spTree>
    <p:extLst>
      <p:ext uri="{BB962C8B-B14F-4D97-AF65-F5344CB8AC3E}">
        <p14:creationId xmlns:p14="http://schemas.microsoft.com/office/powerpoint/2010/main" val="4081649455"/>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pic>
        <p:nvPicPr>
          <p:cNvPr id="4" name="圖片 3"/>
          <p:cNvPicPr>
            <a:picLocks noChangeAspect="1"/>
          </p:cNvPicPr>
          <p:nvPr/>
        </p:nvPicPr>
        <p:blipFill>
          <a:blip r:embed="rId3"/>
          <a:stretch>
            <a:fillRect/>
          </a:stretch>
        </p:blipFill>
        <p:spPr>
          <a:xfrm>
            <a:off x="539261" y="286603"/>
            <a:ext cx="7396568" cy="5887218"/>
          </a:xfrm>
          <a:prstGeom prst="rect">
            <a:avLst/>
          </a:prstGeom>
        </p:spPr>
      </p:pic>
      <p:sp>
        <p:nvSpPr>
          <p:cNvPr id="5" name="圓角矩形 4"/>
          <p:cNvSpPr/>
          <p:nvPr/>
        </p:nvSpPr>
        <p:spPr>
          <a:xfrm>
            <a:off x="6846277" y="457200"/>
            <a:ext cx="4806461" cy="128016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TW" altLang="en-US" dirty="0" smtClean="0"/>
              <a:t>重點在你如何運用他</a:t>
            </a:r>
            <a:r>
              <a:rPr lang="en-US" altLang="zh-TW" dirty="0" smtClean="0"/>
              <a:t>?</a:t>
            </a:r>
            <a:endParaRPr lang="zh-TW" altLang="en-US" dirty="0"/>
          </a:p>
        </p:txBody>
      </p:sp>
      <p:sp>
        <p:nvSpPr>
          <p:cNvPr id="6" name="圓角矩形 5"/>
          <p:cNvSpPr/>
          <p:nvPr/>
        </p:nvSpPr>
        <p:spPr>
          <a:xfrm>
            <a:off x="6846277" y="2825261"/>
            <a:ext cx="4806461" cy="128016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TW" altLang="en-US" dirty="0" smtClean="0"/>
              <a:t>把你想要藉著 </a:t>
            </a:r>
            <a:r>
              <a:rPr lang="en-US" altLang="zh-TW" dirty="0" smtClean="0"/>
              <a:t>TOKEN </a:t>
            </a:r>
            <a:r>
              <a:rPr lang="zh-TW" altLang="en-US" dirty="0" smtClean="0"/>
              <a:t>傳遞跟驗證的資訊，放在 </a:t>
            </a:r>
            <a:r>
              <a:rPr lang="en-US" altLang="zh-TW" dirty="0" smtClean="0"/>
              <a:t>PAYLOAD</a:t>
            </a:r>
            <a:r>
              <a:rPr lang="zh-TW" altLang="en-US" dirty="0" smtClean="0"/>
              <a:t> 裡面就行了。</a:t>
            </a:r>
            <a:endParaRPr lang="zh-TW" altLang="en-US" dirty="0"/>
          </a:p>
        </p:txBody>
      </p:sp>
      <p:sp>
        <p:nvSpPr>
          <p:cNvPr id="7" name="圓角矩形 6"/>
          <p:cNvSpPr/>
          <p:nvPr/>
        </p:nvSpPr>
        <p:spPr>
          <a:xfrm>
            <a:off x="6846277" y="4830690"/>
            <a:ext cx="4806461" cy="128016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TW" altLang="en-US" dirty="0" smtClean="0"/>
              <a:t>當你不確定你接到的 </a:t>
            </a:r>
            <a:r>
              <a:rPr lang="en-US" altLang="zh-TW" dirty="0" smtClean="0"/>
              <a:t>TOKEN</a:t>
            </a:r>
            <a:r>
              <a:rPr lang="zh-TW" altLang="en-US" dirty="0" smtClean="0"/>
              <a:t> 是不是夠可靠</a:t>
            </a:r>
            <a:r>
              <a:rPr lang="en-US" altLang="zh-TW" dirty="0" smtClean="0"/>
              <a:t>?</a:t>
            </a:r>
          </a:p>
          <a:p>
            <a:pPr algn="ctr"/>
            <a:r>
              <a:rPr lang="zh-TW" altLang="en-US" dirty="0" smtClean="0"/>
              <a:t>用</a:t>
            </a:r>
            <a:r>
              <a:rPr lang="zh-TW" altLang="en-US" dirty="0"/>
              <a:t> </a:t>
            </a:r>
            <a:r>
              <a:rPr lang="en-US" altLang="zh-TW" dirty="0" smtClean="0"/>
              <a:t>JWT</a:t>
            </a:r>
            <a:r>
              <a:rPr lang="zh-TW" altLang="en-US" dirty="0" smtClean="0"/>
              <a:t> 解碼</a:t>
            </a:r>
            <a:r>
              <a:rPr lang="zh-TW" altLang="en-US" dirty="0"/>
              <a:t> </a:t>
            </a:r>
            <a:r>
              <a:rPr lang="en-US" altLang="zh-TW" dirty="0" smtClean="0"/>
              <a:t>+</a:t>
            </a:r>
            <a:r>
              <a:rPr lang="zh-TW" altLang="en-US" dirty="0" smtClean="0"/>
              <a:t> 驗證就好了。</a:t>
            </a:r>
            <a:endParaRPr lang="zh-TW" altLang="en-US" dirty="0"/>
          </a:p>
        </p:txBody>
      </p:sp>
      <p:sp>
        <p:nvSpPr>
          <p:cNvPr id="8" name="文字方塊 7"/>
          <p:cNvSpPr txBox="1"/>
          <p:nvPr/>
        </p:nvSpPr>
        <p:spPr>
          <a:xfrm>
            <a:off x="101600" y="6438900"/>
            <a:ext cx="4181850" cy="646331"/>
          </a:xfrm>
          <a:prstGeom prst="rect">
            <a:avLst/>
          </a:prstGeom>
          <a:noFill/>
        </p:spPr>
        <p:txBody>
          <a:bodyPr wrap="none" rtlCol="0">
            <a:spAutoFit/>
          </a:bodyPr>
          <a:lstStyle/>
          <a:p>
            <a:r>
              <a:rPr lang="en-US" altLang="zh-TW" dirty="0" smtClean="0">
                <a:solidFill>
                  <a:schemeClr val="bg1"/>
                </a:solidFill>
              </a:rPr>
              <a:t>JWT </a:t>
            </a:r>
            <a:r>
              <a:rPr lang="zh-TW" altLang="en-US" dirty="0" smtClean="0">
                <a:solidFill>
                  <a:schemeClr val="bg1"/>
                </a:solidFill>
              </a:rPr>
              <a:t>怎麼用</a:t>
            </a:r>
            <a:r>
              <a:rPr lang="en-US" altLang="zh-TW" dirty="0" smtClean="0">
                <a:solidFill>
                  <a:schemeClr val="bg1"/>
                </a:solidFill>
              </a:rPr>
              <a:t>?</a:t>
            </a:r>
            <a:r>
              <a:rPr lang="zh-TW" altLang="en-US" dirty="0" smtClean="0">
                <a:solidFill>
                  <a:schemeClr val="bg1"/>
                </a:solidFill>
              </a:rPr>
              <a:t>   </a:t>
            </a:r>
            <a:r>
              <a:rPr lang="en-US" altLang="zh-TW" dirty="0" smtClean="0">
                <a:solidFill>
                  <a:schemeClr val="bg1"/>
                </a:solidFill>
              </a:rPr>
              <a:t>https</a:t>
            </a:r>
            <a:r>
              <a:rPr lang="en-US" altLang="zh-TW" dirty="0">
                <a:solidFill>
                  <a:schemeClr val="bg1"/>
                </a:solidFill>
              </a:rPr>
              <a:t>://jwt.io/introduction/</a:t>
            </a:r>
          </a:p>
          <a:p>
            <a:endParaRPr lang="zh-TW" altLang="en-US" dirty="0">
              <a:solidFill>
                <a:schemeClr val="bg1"/>
              </a:solidFill>
            </a:endParaRPr>
          </a:p>
        </p:txBody>
      </p:sp>
    </p:spTree>
    <p:extLst>
      <p:ext uri="{BB962C8B-B14F-4D97-AF65-F5344CB8AC3E}">
        <p14:creationId xmlns:p14="http://schemas.microsoft.com/office/powerpoint/2010/main" val="3495602331"/>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ctrTitle"/>
          </p:nvPr>
        </p:nvSpPr>
        <p:spPr/>
        <p:txBody>
          <a:bodyPr/>
          <a:lstStyle/>
          <a:p>
            <a:r>
              <a:rPr lang="zh-TW" altLang="en-US" dirty="0" smtClean="0"/>
              <a:t>其他應用</a:t>
            </a:r>
            <a:endParaRPr lang="zh-TW" altLang="en-US" dirty="0"/>
          </a:p>
        </p:txBody>
      </p:sp>
      <p:sp>
        <p:nvSpPr>
          <p:cNvPr id="5" name="副標題 4"/>
          <p:cNvSpPr>
            <a:spLocks noGrp="1"/>
          </p:cNvSpPr>
          <p:nvPr>
            <p:ph type="subTitle" idx="1"/>
          </p:nvPr>
        </p:nvSpPr>
        <p:spPr/>
        <p:txBody>
          <a:bodyPr/>
          <a:lstStyle/>
          <a:p>
            <a:r>
              <a:rPr lang="en-US" altLang="zh-TW" dirty="0" smtClean="0"/>
              <a:t>TOKEN</a:t>
            </a:r>
            <a:r>
              <a:rPr lang="zh-TW" altLang="en-US" dirty="0" smtClean="0"/>
              <a:t> 還能用在哪裡</a:t>
            </a:r>
            <a:r>
              <a:rPr lang="en-US" altLang="zh-TW" dirty="0" smtClean="0"/>
              <a:t>?</a:t>
            </a:r>
            <a:endParaRPr lang="zh-TW" altLang="en-US" dirty="0"/>
          </a:p>
        </p:txBody>
      </p:sp>
    </p:spTree>
    <p:extLst>
      <p:ext uri="{BB962C8B-B14F-4D97-AF65-F5344CB8AC3E}">
        <p14:creationId xmlns:p14="http://schemas.microsoft.com/office/powerpoint/2010/main" val="1513915667"/>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如果你靠寫套裝程式賣錢 </a:t>
            </a:r>
            <a:r>
              <a:rPr lang="en-US" altLang="zh-TW" dirty="0" smtClean="0"/>
              <a:t>(</a:t>
            </a:r>
            <a:r>
              <a:rPr lang="zh-TW" altLang="en-US" dirty="0" smtClean="0"/>
              <a:t>授權</a:t>
            </a:r>
            <a:r>
              <a:rPr lang="en-US" altLang="zh-TW" dirty="0" smtClean="0"/>
              <a:t>)…</a:t>
            </a:r>
            <a:endParaRPr lang="zh-TW" altLang="en-US" dirty="0"/>
          </a:p>
        </p:txBody>
      </p:sp>
      <p:sp>
        <p:nvSpPr>
          <p:cNvPr id="14" name="雲朵形 13"/>
          <p:cNvSpPr/>
          <p:nvPr/>
        </p:nvSpPr>
        <p:spPr>
          <a:xfrm>
            <a:off x="1597799" y="2045578"/>
            <a:ext cx="4002505" cy="2390274"/>
          </a:xfrm>
          <a:prstGeom prst="cloud">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pic>
        <p:nvPicPr>
          <p:cNvPr id="15" name="圖片 14" descr="web server by lyte - Web Serve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73909" y="2827535"/>
            <a:ext cx="690013" cy="826363"/>
          </a:xfrm>
          <a:prstGeom prst="rect">
            <a:avLst/>
          </a:prstGeom>
        </p:spPr>
      </p:pic>
      <p:pic>
        <p:nvPicPr>
          <p:cNvPr id="16" name="圖片 15" descr="web server by lyte - Web Serve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54046" y="2827534"/>
            <a:ext cx="690013" cy="826363"/>
          </a:xfrm>
          <a:prstGeom prst="rect">
            <a:avLst/>
          </a:prstGeom>
        </p:spPr>
      </p:pic>
      <p:pic>
        <p:nvPicPr>
          <p:cNvPr id="17" name="圖片 16" descr="web server by lyte - Web Serve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34183" y="2827534"/>
            <a:ext cx="690013" cy="826363"/>
          </a:xfrm>
          <a:prstGeom prst="rect">
            <a:avLst/>
          </a:prstGeom>
        </p:spPr>
      </p:pic>
      <p:sp>
        <p:nvSpPr>
          <p:cNvPr id="18" name="文字方塊 17"/>
          <p:cNvSpPr txBox="1"/>
          <p:nvPr/>
        </p:nvSpPr>
        <p:spPr>
          <a:xfrm>
            <a:off x="2577914" y="3653897"/>
            <a:ext cx="1712841" cy="369332"/>
          </a:xfrm>
          <a:prstGeom prst="rect">
            <a:avLst/>
          </a:prstGeom>
          <a:noFill/>
        </p:spPr>
        <p:txBody>
          <a:bodyPr wrap="none" rtlCol="0">
            <a:spAutoFit/>
          </a:bodyPr>
          <a:lstStyle/>
          <a:p>
            <a:r>
              <a:rPr lang="en-US" altLang="zh-TW" dirty="0" smtClean="0"/>
              <a:t>Service @ Cloud</a:t>
            </a:r>
            <a:endParaRPr lang="zh-TW" altLang="en-US" dirty="0"/>
          </a:p>
        </p:txBody>
      </p:sp>
      <p:sp>
        <p:nvSpPr>
          <p:cNvPr id="19" name="圓角矩形 18"/>
          <p:cNvSpPr/>
          <p:nvPr/>
        </p:nvSpPr>
        <p:spPr>
          <a:xfrm>
            <a:off x="1818806" y="4790963"/>
            <a:ext cx="3560489" cy="1195754"/>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TW" altLang="en-US" dirty="0" smtClean="0"/>
              <a:t>當作授權序號</a:t>
            </a:r>
            <a:endParaRPr lang="en-US" altLang="zh-TW" dirty="0" smtClean="0"/>
          </a:p>
          <a:p>
            <a:pPr algn="ctr"/>
            <a:r>
              <a:rPr lang="zh-TW" altLang="en-US" dirty="0" smtClean="0"/>
              <a:t>驗證過是原廠給的再啟用系統</a:t>
            </a:r>
            <a:endParaRPr lang="zh-TW" altLang="en-US" dirty="0"/>
          </a:p>
        </p:txBody>
      </p:sp>
      <p:sp>
        <p:nvSpPr>
          <p:cNvPr id="9" name="圓角矩形 8"/>
          <p:cNvSpPr/>
          <p:nvPr/>
        </p:nvSpPr>
        <p:spPr>
          <a:xfrm>
            <a:off x="7352099" y="4790963"/>
            <a:ext cx="3560489" cy="1195754"/>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TW" altLang="en-US" dirty="0" smtClean="0"/>
              <a:t>產生授權碼</a:t>
            </a:r>
            <a:endParaRPr lang="zh-TW" altLang="en-US" dirty="0"/>
          </a:p>
        </p:txBody>
      </p:sp>
      <p:cxnSp>
        <p:nvCxnSpPr>
          <p:cNvPr id="4" name="直線單箭頭接點 3"/>
          <p:cNvCxnSpPr>
            <a:stCxn id="9" idx="1"/>
            <a:endCxn id="19" idx="3"/>
          </p:cNvCxnSpPr>
          <p:nvPr/>
        </p:nvCxnSpPr>
        <p:spPr>
          <a:xfrm flipH="1">
            <a:off x="5379295" y="5388840"/>
            <a:ext cx="197280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圓角矩形 12"/>
          <p:cNvSpPr/>
          <p:nvPr/>
        </p:nvSpPr>
        <p:spPr>
          <a:xfrm>
            <a:off x="7352099" y="2458143"/>
            <a:ext cx="3560489" cy="1195754"/>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TW" altLang="en-US" dirty="0" smtClean="0"/>
              <a:t>簽約 </a:t>
            </a:r>
            <a:r>
              <a:rPr lang="en-US" altLang="zh-TW" dirty="0" smtClean="0"/>
              <a:t>/</a:t>
            </a:r>
            <a:r>
              <a:rPr lang="zh-TW" altLang="en-US" dirty="0" smtClean="0"/>
              <a:t> 付款</a:t>
            </a:r>
            <a:endParaRPr lang="zh-TW" altLang="en-US" dirty="0"/>
          </a:p>
        </p:txBody>
      </p:sp>
      <p:cxnSp>
        <p:nvCxnSpPr>
          <p:cNvPr id="7" name="直線單箭頭接點 6"/>
          <p:cNvCxnSpPr>
            <a:endCxn id="13" idx="1"/>
          </p:cNvCxnSpPr>
          <p:nvPr/>
        </p:nvCxnSpPr>
        <p:spPr>
          <a:xfrm>
            <a:off x="5600304" y="3056020"/>
            <a:ext cx="17517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直線單箭頭接點 9"/>
          <p:cNvCxnSpPr>
            <a:stCxn id="13" idx="2"/>
            <a:endCxn id="9" idx="0"/>
          </p:cNvCxnSpPr>
          <p:nvPr/>
        </p:nvCxnSpPr>
        <p:spPr>
          <a:xfrm>
            <a:off x="9132344" y="3653897"/>
            <a:ext cx="0" cy="11370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26149757"/>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如果你靠線上服務賺錢</a:t>
            </a:r>
            <a:r>
              <a:rPr lang="en-US" altLang="zh-TW" dirty="0" smtClean="0"/>
              <a:t>…</a:t>
            </a:r>
            <a:endParaRPr lang="zh-TW" altLang="en-US" dirty="0"/>
          </a:p>
        </p:txBody>
      </p:sp>
      <p:sp>
        <p:nvSpPr>
          <p:cNvPr id="3" name="內容版面配置區 2"/>
          <p:cNvSpPr>
            <a:spLocks noGrp="1"/>
          </p:cNvSpPr>
          <p:nvPr>
            <p:ph idx="1"/>
          </p:nvPr>
        </p:nvSpPr>
        <p:spPr/>
        <p:txBody>
          <a:bodyPr/>
          <a:lstStyle/>
          <a:p>
            <a:pPr marL="457200" indent="-457200">
              <a:buFont typeface="+mj-lt"/>
              <a:buAutoNum type="arabicPeriod"/>
            </a:pPr>
            <a:r>
              <a:rPr lang="zh-TW" altLang="en-US" dirty="0" smtClean="0"/>
              <a:t>我想委託通路商 </a:t>
            </a:r>
            <a:r>
              <a:rPr lang="en-US" altLang="zh-TW" dirty="0" smtClean="0"/>
              <a:t>/</a:t>
            </a:r>
            <a:r>
              <a:rPr lang="zh-TW" altLang="en-US" dirty="0" smtClean="0"/>
              <a:t> 代理商代管及架設服務</a:t>
            </a:r>
            <a:endParaRPr lang="en-US" altLang="zh-TW" dirty="0" smtClean="0"/>
          </a:p>
          <a:p>
            <a:pPr marL="457200" indent="-457200">
              <a:buFont typeface="+mj-lt"/>
              <a:buAutoNum type="arabicPeriod"/>
            </a:pPr>
            <a:r>
              <a:rPr lang="zh-TW" altLang="en-US" dirty="0" smtClean="0"/>
              <a:t>我想委託通路商 </a:t>
            </a:r>
            <a:r>
              <a:rPr lang="en-US" altLang="zh-TW" dirty="0" smtClean="0"/>
              <a:t>/</a:t>
            </a:r>
            <a:r>
              <a:rPr lang="zh-TW" altLang="en-US" dirty="0" smtClean="0"/>
              <a:t> 代理商替我服務客戶</a:t>
            </a:r>
            <a:r>
              <a:rPr lang="zh-TW" altLang="en-US" dirty="0"/>
              <a:t> </a:t>
            </a:r>
            <a:r>
              <a:rPr lang="en-US" altLang="zh-TW" dirty="0" smtClean="0"/>
              <a:t>(</a:t>
            </a:r>
            <a:r>
              <a:rPr lang="zh-TW" altLang="en-US" dirty="0" smtClean="0"/>
              <a:t>包含安裝系統</a:t>
            </a:r>
            <a:r>
              <a:rPr lang="en-US" altLang="zh-TW" dirty="0" smtClean="0"/>
              <a:t>)</a:t>
            </a:r>
          </a:p>
          <a:p>
            <a:pPr marL="457200" indent="-457200">
              <a:buFont typeface="+mj-lt"/>
              <a:buAutoNum type="arabicPeriod"/>
            </a:pPr>
            <a:r>
              <a:rPr lang="zh-TW" altLang="en-US" dirty="0" smtClean="0"/>
              <a:t>我擔心服務商 </a:t>
            </a:r>
            <a:r>
              <a:rPr lang="en-US" altLang="zh-TW" dirty="0" smtClean="0"/>
              <a:t>/</a:t>
            </a:r>
            <a:r>
              <a:rPr lang="zh-TW" altLang="en-US" dirty="0" smtClean="0"/>
              <a:t> 代理商背地服務了</a:t>
            </a:r>
            <a:r>
              <a:rPr lang="en-US" altLang="zh-TW" dirty="0" smtClean="0"/>
              <a:t>100</a:t>
            </a:r>
            <a:r>
              <a:rPr lang="zh-TW" altLang="en-US" dirty="0" smtClean="0"/>
              <a:t>個客戶，可是只給我</a:t>
            </a:r>
            <a:r>
              <a:rPr lang="en-US" altLang="zh-TW" dirty="0" smtClean="0"/>
              <a:t>10</a:t>
            </a:r>
            <a:r>
              <a:rPr lang="zh-TW" altLang="en-US" dirty="0" smtClean="0"/>
              <a:t>套授權費</a:t>
            </a:r>
            <a:r>
              <a:rPr lang="en-US" altLang="zh-TW" dirty="0" smtClean="0"/>
              <a:t>…</a:t>
            </a:r>
          </a:p>
          <a:p>
            <a:pPr marL="457200" indent="-457200">
              <a:buFont typeface="+mj-lt"/>
              <a:buAutoNum type="arabicPeriod"/>
            </a:pPr>
            <a:r>
              <a:rPr lang="zh-TW" altLang="en-US" dirty="0" smtClean="0"/>
              <a:t>我擔心服務商 </a:t>
            </a:r>
            <a:r>
              <a:rPr lang="en-US" altLang="zh-TW" dirty="0" smtClean="0"/>
              <a:t>/</a:t>
            </a:r>
            <a:r>
              <a:rPr lang="zh-TW" altLang="en-US" dirty="0" smtClean="0"/>
              <a:t> 代理商只給我第一年的授權費，但是私下服務了客戶 </a:t>
            </a:r>
            <a:r>
              <a:rPr lang="en-US" altLang="zh-TW" dirty="0" smtClean="0"/>
              <a:t>5</a:t>
            </a:r>
            <a:r>
              <a:rPr lang="zh-TW" altLang="en-US" dirty="0" smtClean="0"/>
              <a:t> 年還在繼續用</a:t>
            </a:r>
            <a:r>
              <a:rPr lang="en-US" altLang="zh-TW" dirty="0" smtClean="0"/>
              <a:t>…</a:t>
            </a:r>
            <a:endParaRPr lang="zh-TW" altLang="en-US" dirty="0"/>
          </a:p>
        </p:txBody>
      </p:sp>
    </p:spTree>
    <p:extLst>
      <p:ext uri="{BB962C8B-B14F-4D97-AF65-F5344CB8AC3E}">
        <p14:creationId xmlns:p14="http://schemas.microsoft.com/office/powerpoint/2010/main" val="708676579"/>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雲朵形 17"/>
          <p:cNvSpPr/>
          <p:nvPr/>
        </p:nvSpPr>
        <p:spPr>
          <a:xfrm>
            <a:off x="6822182" y="4207503"/>
            <a:ext cx="4572048" cy="2913880"/>
          </a:xfrm>
          <a:prstGeom prst="cloud">
            <a:avLst/>
          </a:prstGeom>
          <a:ln>
            <a:prstDash val="lgDash"/>
          </a:ln>
        </p:spPr>
        <p:style>
          <a:lnRef idx="2">
            <a:schemeClr val="accent3"/>
          </a:lnRef>
          <a:fillRef idx="1">
            <a:schemeClr val="lt1"/>
          </a:fillRef>
          <a:effectRef idx="0">
            <a:schemeClr val="accent3"/>
          </a:effectRef>
          <a:fontRef idx="minor">
            <a:schemeClr val="dk1"/>
          </a:fontRef>
        </p:style>
        <p:txBody>
          <a:bodyPr rtlCol="0" anchor="ctr"/>
          <a:lstStyle/>
          <a:p>
            <a:pPr algn="ctr"/>
            <a:endParaRPr lang="zh-TW" altLang="en-US"/>
          </a:p>
        </p:txBody>
      </p:sp>
      <p:sp>
        <p:nvSpPr>
          <p:cNvPr id="17" name="雲朵形 16"/>
          <p:cNvSpPr/>
          <p:nvPr/>
        </p:nvSpPr>
        <p:spPr>
          <a:xfrm>
            <a:off x="466006" y="4207503"/>
            <a:ext cx="4572048" cy="2913880"/>
          </a:xfrm>
          <a:prstGeom prst="cloud">
            <a:avLst/>
          </a:prstGeom>
          <a:ln>
            <a:prstDash val="lgDash"/>
          </a:ln>
        </p:spPr>
        <p:style>
          <a:lnRef idx="2">
            <a:schemeClr val="accent3"/>
          </a:lnRef>
          <a:fillRef idx="1">
            <a:schemeClr val="lt1"/>
          </a:fillRef>
          <a:effectRef idx="0">
            <a:schemeClr val="accent3"/>
          </a:effectRef>
          <a:fontRef idx="minor">
            <a:schemeClr val="dk1"/>
          </a:fontRef>
        </p:style>
        <p:txBody>
          <a:bodyPr rtlCol="0" anchor="ctr"/>
          <a:lstStyle/>
          <a:p>
            <a:pPr algn="ctr"/>
            <a:endParaRPr lang="zh-TW" altLang="en-US"/>
          </a:p>
        </p:txBody>
      </p:sp>
      <p:sp>
        <p:nvSpPr>
          <p:cNvPr id="5" name="雲朵形 4"/>
          <p:cNvSpPr/>
          <p:nvPr/>
        </p:nvSpPr>
        <p:spPr>
          <a:xfrm>
            <a:off x="3731400" y="533301"/>
            <a:ext cx="4002505" cy="2390274"/>
          </a:xfrm>
          <a:prstGeom prst="cloud">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pic>
        <p:nvPicPr>
          <p:cNvPr id="4" name="圖片 3" descr="web server by lyte - Web Serve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07510" y="1315258"/>
            <a:ext cx="690013" cy="826363"/>
          </a:xfrm>
          <a:prstGeom prst="rect">
            <a:avLst/>
          </a:prstGeom>
        </p:spPr>
      </p:pic>
      <p:pic>
        <p:nvPicPr>
          <p:cNvPr id="6" name="圖片 5" descr="web server by lyte - Web Serve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87647" y="1315257"/>
            <a:ext cx="690013" cy="826363"/>
          </a:xfrm>
          <a:prstGeom prst="rect">
            <a:avLst/>
          </a:prstGeom>
        </p:spPr>
      </p:pic>
      <p:pic>
        <p:nvPicPr>
          <p:cNvPr id="7" name="圖片 6" descr="web server by lyte - Web Serve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167784" y="1315257"/>
            <a:ext cx="690013" cy="826363"/>
          </a:xfrm>
          <a:prstGeom prst="rect">
            <a:avLst/>
          </a:prstGeom>
        </p:spPr>
      </p:pic>
      <p:sp>
        <p:nvSpPr>
          <p:cNvPr id="8" name="文字方塊 7"/>
          <p:cNvSpPr txBox="1"/>
          <p:nvPr/>
        </p:nvSpPr>
        <p:spPr>
          <a:xfrm>
            <a:off x="4711515" y="2141620"/>
            <a:ext cx="2014206" cy="369332"/>
          </a:xfrm>
          <a:prstGeom prst="rect">
            <a:avLst/>
          </a:prstGeom>
          <a:noFill/>
        </p:spPr>
        <p:txBody>
          <a:bodyPr wrap="none" rtlCol="0">
            <a:spAutoFit/>
          </a:bodyPr>
          <a:lstStyle/>
          <a:p>
            <a:r>
              <a:rPr lang="en-US" altLang="zh-TW" dirty="0" smtClean="0"/>
              <a:t>Service #A @ Cloud</a:t>
            </a:r>
            <a:endParaRPr lang="zh-TW" altLang="en-US" dirty="0"/>
          </a:p>
        </p:txBody>
      </p:sp>
      <p:pic>
        <p:nvPicPr>
          <p:cNvPr id="9" name="圖片 8" descr="web server by lyte - Web Serve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62017" y="4972857"/>
            <a:ext cx="690013" cy="826363"/>
          </a:xfrm>
          <a:prstGeom prst="rect">
            <a:avLst/>
          </a:prstGeom>
        </p:spPr>
      </p:pic>
      <p:sp>
        <p:nvSpPr>
          <p:cNvPr id="10" name="文字方塊 9"/>
          <p:cNvSpPr txBox="1"/>
          <p:nvPr/>
        </p:nvSpPr>
        <p:spPr>
          <a:xfrm>
            <a:off x="1759768" y="5799220"/>
            <a:ext cx="2217723" cy="369332"/>
          </a:xfrm>
          <a:prstGeom prst="rect">
            <a:avLst/>
          </a:prstGeom>
          <a:noFill/>
        </p:spPr>
        <p:txBody>
          <a:bodyPr wrap="none" rtlCol="0">
            <a:spAutoFit/>
          </a:bodyPr>
          <a:lstStyle/>
          <a:p>
            <a:r>
              <a:rPr lang="en-US" altLang="zh-TW" dirty="0" smtClean="0"/>
              <a:t>Service #B @ Intranet</a:t>
            </a:r>
            <a:endParaRPr lang="zh-TW" altLang="en-US" dirty="0"/>
          </a:p>
        </p:txBody>
      </p:sp>
      <p:pic>
        <p:nvPicPr>
          <p:cNvPr id="11" name="圖片 10" descr="web server by lyte - Web Serve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943260" y="4972857"/>
            <a:ext cx="690013" cy="826363"/>
          </a:xfrm>
          <a:prstGeom prst="rect">
            <a:avLst/>
          </a:prstGeom>
        </p:spPr>
      </p:pic>
      <p:pic>
        <p:nvPicPr>
          <p:cNvPr id="12" name="圖片 11" descr="web server by lyte - Web Serve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02396" y="4972857"/>
            <a:ext cx="690013" cy="826363"/>
          </a:xfrm>
          <a:prstGeom prst="rect">
            <a:avLst/>
          </a:prstGeom>
        </p:spPr>
      </p:pic>
      <p:sp>
        <p:nvSpPr>
          <p:cNvPr id="13" name="文字方塊 12"/>
          <p:cNvSpPr txBox="1"/>
          <p:nvPr/>
        </p:nvSpPr>
        <p:spPr>
          <a:xfrm>
            <a:off x="8000147" y="5799220"/>
            <a:ext cx="2216119" cy="369332"/>
          </a:xfrm>
          <a:prstGeom prst="rect">
            <a:avLst/>
          </a:prstGeom>
          <a:noFill/>
        </p:spPr>
        <p:txBody>
          <a:bodyPr wrap="none" rtlCol="0">
            <a:spAutoFit/>
          </a:bodyPr>
          <a:lstStyle/>
          <a:p>
            <a:r>
              <a:rPr lang="en-US" altLang="zh-TW" dirty="0" smtClean="0"/>
              <a:t>Service #C @ Intranet</a:t>
            </a:r>
            <a:endParaRPr lang="zh-TW" altLang="en-US" dirty="0"/>
          </a:p>
        </p:txBody>
      </p:sp>
      <p:pic>
        <p:nvPicPr>
          <p:cNvPr id="14" name="圖片 13" descr="web server by lyte - Web Serve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183639" y="4972857"/>
            <a:ext cx="690013" cy="826363"/>
          </a:xfrm>
          <a:prstGeom prst="rect">
            <a:avLst/>
          </a:prstGeom>
        </p:spPr>
      </p:pic>
      <p:pic>
        <p:nvPicPr>
          <p:cNvPr id="15" name="圖片 14" descr="... You Are Logged On To Windows With An Administrator Account ~ bench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65124" y="1240431"/>
            <a:ext cx="927285" cy="927285"/>
          </a:xfrm>
          <a:prstGeom prst="rect">
            <a:avLst/>
          </a:prstGeom>
        </p:spPr>
      </p:pic>
      <p:sp>
        <p:nvSpPr>
          <p:cNvPr id="16" name="文字方塊 15"/>
          <p:cNvSpPr txBox="1"/>
          <p:nvPr/>
        </p:nvSpPr>
        <p:spPr>
          <a:xfrm>
            <a:off x="7572561" y="2141620"/>
            <a:ext cx="1941557" cy="646331"/>
          </a:xfrm>
          <a:prstGeom prst="rect">
            <a:avLst/>
          </a:prstGeom>
          <a:noFill/>
        </p:spPr>
        <p:txBody>
          <a:bodyPr wrap="none" rtlCol="0">
            <a:spAutoFit/>
          </a:bodyPr>
          <a:lstStyle/>
          <a:p>
            <a:pPr algn="ctr"/>
            <a:r>
              <a:rPr lang="en-US" altLang="zh-TW" dirty="0" smtClean="0"/>
              <a:t>Partner Services</a:t>
            </a:r>
            <a:br>
              <a:rPr lang="en-US" altLang="zh-TW" dirty="0" smtClean="0"/>
            </a:br>
            <a:r>
              <a:rPr lang="en-US" altLang="zh-TW" dirty="0" smtClean="0"/>
              <a:t>(</a:t>
            </a:r>
            <a:r>
              <a:rPr lang="zh-TW" altLang="en-US" dirty="0" smtClean="0"/>
              <a:t>負責安裝與維護</a:t>
            </a:r>
            <a:r>
              <a:rPr lang="en-US" altLang="zh-TW" smtClean="0"/>
              <a:t>)</a:t>
            </a:r>
            <a:endParaRPr lang="zh-TW" altLang="en-US" dirty="0"/>
          </a:p>
        </p:txBody>
      </p:sp>
      <p:cxnSp>
        <p:nvCxnSpPr>
          <p:cNvPr id="23" name="直線單箭頭接點 22"/>
          <p:cNvCxnSpPr/>
          <p:nvPr/>
        </p:nvCxnSpPr>
        <p:spPr>
          <a:xfrm flipV="1">
            <a:off x="3633273" y="2799347"/>
            <a:ext cx="1664250" cy="22298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直線單箭頭接點 24"/>
          <p:cNvCxnSpPr/>
          <p:nvPr/>
        </p:nvCxnSpPr>
        <p:spPr>
          <a:xfrm flipH="1" flipV="1">
            <a:off x="6213716" y="2854740"/>
            <a:ext cx="1975779" cy="24628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圓角矩形 1"/>
          <p:cNvSpPr/>
          <p:nvPr/>
        </p:nvSpPr>
        <p:spPr>
          <a:xfrm>
            <a:off x="692206" y="372494"/>
            <a:ext cx="3039194" cy="1137139"/>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r>
              <a:rPr lang="en-US" altLang="zh-TW" dirty="0" smtClean="0"/>
              <a:t>Site Token</a:t>
            </a:r>
          </a:p>
          <a:p>
            <a:r>
              <a:rPr lang="en-US" altLang="zh-TW" dirty="0" smtClean="0"/>
              <a:t>--------------------------------</a:t>
            </a:r>
          </a:p>
          <a:p>
            <a:pPr marL="285750" indent="-285750">
              <a:buFontTx/>
              <a:buChar char="-"/>
            </a:pPr>
            <a:r>
              <a:rPr lang="en-US" altLang="zh-TW" dirty="0" smtClean="0"/>
              <a:t>Site ID: </a:t>
            </a:r>
            <a:r>
              <a:rPr lang="en-US" altLang="zh-TW" b="1" dirty="0" smtClean="0">
                <a:solidFill>
                  <a:srgbClr val="FF0000"/>
                </a:solidFill>
              </a:rPr>
              <a:t>SERVER1</a:t>
            </a:r>
          </a:p>
          <a:p>
            <a:pPr marL="285750" indent="-285750">
              <a:buFontTx/>
              <a:buChar char="-"/>
            </a:pPr>
            <a:r>
              <a:rPr lang="en-US" altLang="zh-TW" dirty="0" smtClean="0"/>
              <a:t>Site</a:t>
            </a:r>
            <a:r>
              <a:rPr lang="zh-TW" altLang="en-US" dirty="0" smtClean="0"/>
              <a:t> </a:t>
            </a:r>
            <a:r>
              <a:rPr lang="en-US" altLang="zh-TW" dirty="0" smtClean="0"/>
              <a:t>URL:</a:t>
            </a:r>
            <a:r>
              <a:rPr lang="zh-TW" altLang="en-US" dirty="0" smtClean="0"/>
              <a:t> </a:t>
            </a:r>
            <a:r>
              <a:rPr lang="en-US" altLang="zh-TW" b="1" dirty="0" smtClean="0">
                <a:solidFill>
                  <a:srgbClr val="FF0000"/>
                </a:solidFill>
              </a:rPr>
              <a:t>http://server1</a:t>
            </a:r>
            <a:endParaRPr lang="zh-TW" altLang="en-US" b="1" dirty="0">
              <a:solidFill>
                <a:srgbClr val="FF0000"/>
              </a:solidFill>
            </a:endParaRPr>
          </a:p>
        </p:txBody>
      </p:sp>
      <p:sp>
        <p:nvSpPr>
          <p:cNvPr id="24" name="圓角矩形 23"/>
          <p:cNvSpPr/>
          <p:nvPr/>
        </p:nvSpPr>
        <p:spPr>
          <a:xfrm>
            <a:off x="3591758" y="5661383"/>
            <a:ext cx="3039194" cy="1137139"/>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r>
              <a:rPr lang="en-US" altLang="zh-TW" dirty="0" smtClean="0"/>
              <a:t>Site Token</a:t>
            </a:r>
          </a:p>
          <a:p>
            <a:r>
              <a:rPr lang="en-US" altLang="zh-TW" dirty="0" smtClean="0"/>
              <a:t>--------------------------------</a:t>
            </a:r>
          </a:p>
          <a:p>
            <a:pPr marL="285750" indent="-285750">
              <a:buFontTx/>
              <a:buChar char="-"/>
            </a:pPr>
            <a:r>
              <a:rPr lang="en-US" altLang="zh-TW" dirty="0" smtClean="0"/>
              <a:t>Site ID: </a:t>
            </a:r>
            <a:r>
              <a:rPr lang="en-US" altLang="zh-TW" b="1" dirty="0" smtClean="0">
                <a:solidFill>
                  <a:srgbClr val="FF0000"/>
                </a:solidFill>
              </a:rPr>
              <a:t>SERVER2</a:t>
            </a:r>
          </a:p>
          <a:p>
            <a:pPr marL="285750" indent="-285750">
              <a:buFontTx/>
              <a:buChar char="-"/>
            </a:pPr>
            <a:r>
              <a:rPr lang="en-US" altLang="zh-TW" dirty="0" smtClean="0"/>
              <a:t>Site</a:t>
            </a:r>
            <a:r>
              <a:rPr lang="zh-TW" altLang="en-US" dirty="0" smtClean="0"/>
              <a:t> </a:t>
            </a:r>
            <a:r>
              <a:rPr lang="en-US" altLang="zh-TW" dirty="0" smtClean="0"/>
              <a:t>URL:</a:t>
            </a:r>
            <a:r>
              <a:rPr lang="zh-TW" altLang="en-US" dirty="0" smtClean="0"/>
              <a:t> </a:t>
            </a:r>
            <a:r>
              <a:rPr lang="en-US" altLang="zh-TW" b="1" dirty="0" smtClean="0">
                <a:solidFill>
                  <a:srgbClr val="FF0000"/>
                </a:solidFill>
              </a:rPr>
              <a:t>http://server2</a:t>
            </a:r>
            <a:endParaRPr lang="zh-TW" altLang="en-US" b="1" dirty="0">
              <a:solidFill>
                <a:srgbClr val="FF0000"/>
              </a:solidFill>
            </a:endParaRPr>
          </a:p>
        </p:txBody>
      </p:sp>
      <p:sp>
        <p:nvSpPr>
          <p:cNvPr id="28" name="圓角矩形 27"/>
          <p:cNvSpPr/>
          <p:nvPr/>
        </p:nvSpPr>
        <p:spPr>
          <a:xfrm>
            <a:off x="9533001" y="5695693"/>
            <a:ext cx="3039194" cy="1137139"/>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r>
              <a:rPr lang="en-US" altLang="zh-TW" dirty="0" smtClean="0"/>
              <a:t>Site Token</a:t>
            </a:r>
          </a:p>
          <a:p>
            <a:r>
              <a:rPr lang="en-US" altLang="zh-TW" dirty="0" smtClean="0"/>
              <a:t>--------------------------------</a:t>
            </a:r>
          </a:p>
          <a:p>
            <a:pPr marL="285750" indent="-285750">
              <a:buFontTx/>
              <a:buChar char="-"/>
            </a:pPr>
            <a:r>
              <a:rPr lang="en-US" altLang="zh-TW" dirty="0" smtClean="0"/>
              <a:t>Site ID: </a:t>
            </a:r>
            <a:r>
              <a:rPr lang="en-US" altLang="zh-TW" b="1" dirty="0" smtClean="0">
                <a:solidFill>
                  <a:srgbClr val="FF0000"/>
                </a:solidFill>
              </a:rPr>
              <a:t>SERVER3</a:t>
            </a:r>
          </a:p>
          <a:p>
            <a:pPr marL="285750" indent="-285750">
              <a:buFontTx/>
              <a:buChar char="-"/>
            </a:pPr>
            <a:r>
              <a:rPr lang="en-US" altLang="zh-TW" dirty="0" smtClean="0"/>
              <a:t>Site</a:t>
            </a:r>
            <a:r>
              <a:rPr lang="zh-TW" altLang="en-US" dirty="0" smtClean="0"/>
              <a:t> </a:t>
            </a:r>
            <a:r>
              <a:rPr lang="en-US" altLang="zh-TW" dirty="0" smtClean="0"/>
              <a:t>URL:</a:t>
            </a:r>
            <a:r>
              <a:rPr lang="zh-TW" altLang="en-US" dirty="0" smtClean="0"/>
              <a:t> </a:t>
            </a:r>
            <a:r>
              <a:rPr lang="en-US" altLang="zh-TW" b="1" dirty="0" smtClean="0">
                <a:solidFill>
                  <a:srgbClr val="FF0000"/>
                </a:solidFill>
              </a:rPr>
              <a:t>http://server3</a:t>
            </a:r>
            <a:endParaRPr lang="zh-TW" altLang="en-US" b="1" dirty="0">
              <a:solidFill>
                <a:srgbClr val="FF0000"/>
              </a:solidFill>
            </a:endParaRPr>
          </a:p>
        </p:txBody>
      </p:sp>
      <p:sp>
        <p:nvSpPr>
          <p:cNvPr id="3" name="圓角矩形 2"/>
          <p:cNvSpPr/>
          <p:nvPr/>
        </p:nvSpPr>
        <p:spPr>
          <a:xfrm>
            <a:off x="120395" y="3147031"/>
            <a:ext cx="4801438" cy="1496649"/>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r>
              <a:rPr lang="en-US" altLang="zh-TW" dirty="0" smtClean="0"/>
              <a:t>Service Token</a:t>
            </a:r>
          </a:p>
          <a:p>
            <a:r>
              <a:rPr lang="en-US" altLang="zh-TW" dirty="0" smtClean="0"/>
              <a:t>---------------------------------------------------------</a:t>
            </a:r>
          </a:p>
          <a:p>
            <a:pPr marL="285750" indent="-285750">
              <a:buFontTx/>
              <a:buChar char="-"/>
            </a:pPr>
            <a:r>
              <a:rPr lang="zh-TW" altLang="en-US" dirty="0" smtClean="0"/>
              <a:t>允許 </a:t>
            </a:r>
            <a:r>
              <a:rPr lang="en-US" altLang="zh-TW" b="1" dirty="0" smtClean="0">
                <a:solidFill>
                  <a:srgbClr val="FF0000"/>
                </a:solidFill>
              </a:rPr>
              <a:t>SERVER</a:t>
            </a:r>
            <a:r>
              <a:rPr lang="zh-TW" altLang="en-US" b="1" dirty="0" smtClean="0">
                <a:solidFill>
                  <a:srgbClr val="FF0000"/>
                </a:solidFill>
              </a:rPr>
              <a:t> </a:t>
            </a:r>
            <a:r>
              <a:rPr lang="en-US" altLang="zh-TW" b="1" dirty="0" smtClean="0">
                <a:solidFill>
                  <a:srgbClr val="FF0000"/>
                </a:solidFill>
              </a:rPr>
              <a:t>2</a:t>
            </a:r>
            <a:r>
              <a:rPr lang="en-US" altLang="zh-TW" dirty="0" smtClean="0"/>
              <a:t> </a:t>
            </a:r>
            <a:r>
              <a:rPr lang="zh-TW" altLang="en-US" dirty="0" smtClean="0"/>
              <a:t>使用 </a:t>
            </a:r>
            <a:r>
              <a:rPr lang="en-US" altLang="zh-TW" b="1" dirty="0" smtClean="0">
                <a:solidFill>
                  <a:srgbClr val="FF0000"/>
                </a:solidFill>
              </a:rPr>
              <a:t>SERVER 1</a:t>
            </a:r>
            <a:r>
              <a:rPr lang="en-US" altLang="zh-TW" dirty="0" smtClean="0"/>
              <a:t> </a:t>
            </a:r>
            <a:r>
              <a:rPr lang="zh-TW" altLang="en-US" dirty="0" smtClean="0"/>
              <a:t>的服務</a:t>
            </a:r>
            <a:endParaRPr lang="en-US" altLang="zh-TW" dirty="0" smtClean="0"/>
          </a:p>
          <a:p>
            <a:pPr marL="285750" indent="-285750">
              <a:buFontTx/>
              <a:buChar char="-"/>
            </a:pPr>
            <a:r>
              <a:rPr lang="zh-TW" altLang="en-US" dirty="0" smtClean="0"/>
              <a:t>啟用功能</a:t>
            </a:r>
            <a:r>
              <a:rPr lang="zh-TW" altLang="en-US" dirty="0"/>
              <a:t> </a:t>
            </a:r>
            <a:r>
              <a:rPr lang="en-US" altLang="zh-TW" b="1" dirty="0" smtClean="0">
                <a:solidFill>
                  <a:srgbClr val="FF0000"/>
                </a:solidFill>
              </a:rPr>
              <a:t>A</a:t>
            </a:r>
            <a:r>
              <a:rPr lang="zh-TW" altLang="en-US" b="1" dirty="0" smtClean="0">
                <a:solidFill>
                  <a:srgbClr val="FF0000"/>
                </a:solidFill>
              </a:rPr>
              <a:t>、</a:t>
            </a:r>
            <a:r>
              <a:rPr lang="en-US" altLang="zh-TW" b="1" dirty="0" smtClean="0">
                <a:solidFill>
                  <a:srgbClr val="FF0000"/>
                </a:solidFill>
              </a:rPr>
              <a:t>B</a:t>
            </a:r>
          </a:p>
          <a:p>
            <a:pPr marL="285750" indent="-285750">
              <a:buFontTx/>
              <a:buChar char="-"/>
            </a:pPr>
            <a:r>
              <a:rPr lang="zh-TW" altLang="en-US" dirty="0" smtClean="0"/>
              <a:t>合約期限</a:t>
            </a:r>
            <a:r>
              <a:rPr lang="zh-TW" altLang="en-US" dirty="0"/>
              <a:t> </a:t>
            </a:r>
            <a:r>
              <a:rPr lang="en-US" altLang="zh-TW" dirty="0" smtClean="0"/>
              <a:t>~</a:t>
            </a:r>
            <a:r>
              <a:rPr lang="zh-TW" altLang="en-US" dirty="0" smtClean="0"/>
              <a:t> </a:t>
            </a:r>
            <a:r>
              <a:rPr lang="en-US" altLang="zh-TW" b="1" dirty="0" smtClean="0">
                <a:solidFill>
                  <a:srgbClr val="FF0000"/>
                </a:solidFill>
              </a:rPr>
              <a:t>2018/12/31</a:t>
            </a:r>
            <a:endParaRPr lang="zh-TW" altLang="en-US" b="1" dirty="0">
              <a:solidFill>
                <a:srgbClr val="FF0000"/>
              </a:solidFill>
            </a:endParaRPr>
          </a:p>
        </p:txBody>
      </p:sp>
      <p:sp>
        <p:nvSpPr>
          <p:cNvPr id="29" name="圓角矩形 28"/>
          <p:cNvSpPr/>
          <p:nvPr/>
        </p:nvSpPr>
        <p:spPr>
          <a:xfrm>
            <a:off x="7081651" y="3029444"/>
            <a:ext cx="4801438" cy="1496649"/>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r>
              <a:rPr lang="en-US" altLang="zh-TW" dirty="0" smtClean="0"/>
              <a:t>Service Token</a:t>
            </a:r>
          </a:p>
          <a:p>
            <a:r>
              <a:rPr lang="en-US" altLang="zh-TW" dirty="0" smtClean="0"/>
              <a:t>---------------------------------------------------------</a:t>
            </a:r>
          </a:p>
          <a:p>
            <a:pPr marL="285750" indent="-285750">
              <a:buFontTx/>
              <a:buChar char="-"/>
            </a:pPr>
            <a:r>
              <a:rPr lang="zh-TW" altLang="en-US" dirty="0" smtClean="0"/>
              <a:t>允許 </a:t>
            </a:r>
            <a:r>
              <a:rPr lang="en-US" altLang="zh-TW" b="1" dirty="0" smtClean="0">
                <a:solidFill>
                  <a:srgbClr val="FF0000"/>
                </a:solidFill>
              </a:rPr>
              <a:t>SERVER</a:t>
            </a:r>
            <a:r>
              <a:rPr lang="zh-TW" altLang="en-US" b="1" dirty="0" smtClean="0">
                <a:solidFill>
                  <a:srgbClr val="FF0000"/>
                </a:solidFill>
              </a:rPr>
              <a:t> </a:t>
            </a:r>
            <a:r>
              <a:rPr lang="en-US" altLang="zh-TW" b="1" dirty="0" smtClean="0">
                <a:solidFill>
                  <a:srgbClr val="FF0000"/>
                </a:solidFill>
              </a:rPr>
              <a:t>3</a:t>
            </a:r>
            <a:r>
              <a:rPr lang="en-US" altLang="zh-TW" dirty="0" smtClean="0"/>
              <a:t> </a:t>
            </a:r>
            <a:r>
              <a:rPr lang="zh-TW" altLang="en-US" dirty="0" smtClean="0"/>
              <a:t>使用 </a:t>
            </a:r>
            <a:r>
              <a:rPr lang="en-US" altLang="zh-TW" b="1" dirty="0" smtClean="0">
                <a:solidFill>
                  <a:srgbClr val="FF0000"/>
                </a:solidFill>
              </a:rPr>
              <a:t>SERVER 1</a:t>
            </a:r>
            <a:r>
              <a:rPr lang="en-US" altLang="zh-TW" dirty="0" smtClean="0"/>
              <a:t> </a:t>
            </a:r>
            <a:r>
              <a:rPr lang="zh-TW" altLang="en-US" dirty="0" smtClean="0"/>
              <a:t>的服務</a:t>
            </a:r>
            <a:endParaRPr lang="en-US" altLang="zh-TW" dirty="0" smtClean="0"/>
          </a:p>
          <a:p>
            <a:pPr marL="285750" indent="-285750">
              <a:buFontTx/>
              <a:buChar char="-"/>
            </a:pPr>
            <a:r>
              <a:rPr lang="zh-TW" altLang="en-US" dirty="0" smtClean="0"/>
              <a:t>啟用功能</a:t>
            </a:r>
            <a:r>
              <a:rPr lang="zh-TW" altLang="en-US" dirty="0"/>
              <a:t> </a:t>
            </a:r>
            <a:r>
              <a:rPr lang="en-US" altLang="zh-TW" b="1" dirty="0" smtClean="0">
                <a:solidFill>
                  <a:srgbClr val="FF0000"/>
                </a:solidFill>
              </a:rPr>
              <a:t>B</a:t>
            </a:r>
            <a:r>
              <a:rPr lang="zh-TW" altLang="en-US" b="1" dirty="0" smtClean="0">
                <a:solidFill>
                  <a:srgbClr val="FF0000"/>
                </a:solidFill>
              </a:rPr>
              <a:t>、</a:t>
            </a:r>
            <a:r>
              <a:rPr lang="en-US" altLang="zh-TW" b="1" dirty="0" smtClean="0">
                <a:solidFill>
                  <a:srgbClr val="FF0000"/>
                </a:solidFill>
              </a:rPr>
              <a:t>C</a:t>
            </a:r>
          </a:p>
          <a:p>
            <a:pPr marL="285750" indent="-285750">
              <a:buFontTx/>
              <a:buChar char="-"/>
            </a:pPr>
            <a:r>
              <a:rPr lang="zh-TW" altLang="en-US" dirty="0" smtClean="0"/>
              <a:t>合約期限</a:t>
            </a:r>
            <a:r>
              <a:rPr lang="zh-TW" altLang="en-US" dirty="0"/>
              <a:t> </a:t>
            </a:r>
            <a:r>
              <a:rPr lang="en-US" altLang="zh-TW" dirty="0" smtClean="0"/>
              <a:t>~</a:t>
            </a:r>
            <a:r>
              <a:rPr lang="zh-TW" altLang="en-US" dirty="0" smtClean="0"/>
              <a:t> </a:t>
            </a:r>
            <a:r>
              <a:rPr lang="en-US" altLang="zh-TW" b="1" dirty="0" smtClean="0">
                <a:solidFill>
                  <a:srgbClr val="FF0000"/>
                </a:solidFill>
              </a:rPr>
              <a:t>2020/12/31</a:t>
            </a:r>
            <a:endParaRPr lang="zh-TW" altLang="en-US" b="1" dirty="0">
              <a:solidFill>
                <a:srgbClr val="FF0000"/>
              </a:solidFill>
            </a:endParaRPr>
          </a:p>
        </p:txBody>
      </p:sp>
      <p:pic>
        <p:nvPicPr>
          <p:cNvPr id="26" name="圖片 25" descr="... You Are Logged On To Windows With An Administrator Account ~ bench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32423" y="18647"/>
            <a:ext cx="927285" cy="927285"/>
          </a:xfrm>
          <a:prstGeom prst="rect">
            <a:avLst/>
          </a:prstGeom>
        </p:spPr>
      </p:pic>
      <p:sp>
        <p:nvSpPr>
          <p:cNvPr id="27" name="文字方塊 26"/>
          <p:cNvSpPr txBox="1"/>
          <p:nvPr/>
        </p:nvSpPr>
        <p:spPr>
          <a:xfrm>
            <a:off x="10108295" y="919836"/>
            <a:ext cx="2080313" cy="646331"/>
          </a:xfrm>
          <a:prstGeom prst="rect">
            <a:avLst/>
          </a:prstGeom>
          <a:noFill/>
        </p:spPr>
        <p:txBody>
          <a:bodyPr wrap="none" rtlCol="0">
            <a:spAutoFit/>
          </a:bodyPr>
          <a:lstStyle/>
          <a:p>
            <a:pPr algn="ctr"/>
            <a:r>
              <a:rPr lang="zh-TW" altLang="en-US" dirty="0" smtClean="0"/>
              <a:t>原廠</a:t>
            </a:r>
            <a:endParaRPr lang="en-US" altLang="zh-TW" dirty="0" smtClean="0"/>
          </a:p>
          <a:p>
            <a:pPr algn="ctr"/>
            <a:r>
              <a:rPr lang="en-US" altLang="zh-TW" dirty="0" smtClean="0"/>
              <a:t>(</a:t>
            </a:r>
            <a:r>
              <a:rPr lang="zh-TW" altLang="en-US" dirty="0" smtClean="0"/>
              <a:t>只負責產生 </a:t>
            </a:r>
            <a:r>
              <a:rPr lang="en-US" altLang="zh-TW" dirty="0" smtClean="0"/>
              <a:t>Token)</a:t>
            </a:r>
          </a:p>
        </p:txBody>
      </p:sp>
      <p:cxnSp>
        <p:nvCxnSpPr>
          <p:cNvPr id="20" name="直線單箭頭接點 19"/>
          <p:cNvCxnSpPr>
            <a:endCxn id="15" idx="3"/>
          </p:cNvCxnSpPr>
          <p:nvPr/>
        </p:nvCxnSpPr>
        <p:spPr>
          <a:xfrm flipH="1">
            <a:off x="8992409" y="1509633"/>
            <a:ext cx="1115886" cy="1944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66453101"/>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ctrTitle"/>
          </p:nvPr>
        </p:nvSpPr>
        <p:spPr/>
        <p:txBody>
          <a:bodyPr/>
          <a:lstStyle/>
          <a:p>
            <a:r>
              <a:rPr lang="en-US" altLang="zh-TW" dirty="0" smtClean="0"/>
              <a:t>Question?</a:t>
            </a:r>
            <a:endParaRPr lang="zh-TW" altLang="en-US" dirty="0"/>
          </a:p>
        </p:txBody>
      </p:sp>
      <p:sp>
        <p:nvSpPr>
          <p:cNvPr id="5" name="副標題 4"/>
          <p:cNvSpPr>
            <a:spLocks noGrp="1"/>
          </p:cNvSpPr>
          <p:nvPr>
            <p:ph type="subTitle" idx="1"/>
          </p:nvPr>
        </p:nvSpPr>
        <p:spPr/>
        <p:txBody>
          <a:bodyPr/>
          <a:lstStyle/>
          <a:p>
            <a:endParaRPr lang="zh-TW" altLang="en-US"/>
          </a:p>
        </p:txBody>
      </p:sp>
    </p:spTree>
    <p:extLst>
      <p:ext uri="{BB962C8B-B14F-4D97-AF65-F5344CB8AC3E}">
        <p14:creationId xmlns:p14="http://schemas.microsoft.com/office/powerpoint/2010/main" val="1621400371"/>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spTree>
    <p:extLst>
      <p:ext uri="{BB962C8B-B14F-4D97-AF65-F5344CB8AC3E}">
        <p14:creationId xmlns:p14="http://schemas.microsoft.com/office/powerpoint/2010/main" val="407005702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Windows Container</a:t>
            </a:r>
            <a:endParaRPr lang="zh-TW" altLang="en-US" dirty="0"/>
          </a:p>
        </p:txBody>
      </p:sp>
      <p:sp>
        <p:nvSpPr>
          <p:cNvPr id="4" name="矩形 3"/>
          <p:cNvSpPr/>
          <p:nvPr/>
        </p:nvSpPr>
        <p:spPr>
          <a:xfrm>
            <a:off x="4628478" y="2070848"/>
            <a:ext cx="1645920" cy="130436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TW" b="1" dirty="0" smtClean="0">
                <a:solidFill>
                  <a:srgbClr val="FF0000"/>
                </a:solidFill>
              </a:rPr>
              <a:t>Win</a:t>
            </a:r>
            <a:r>
              <a:rPr lang="en-US" altLang="zh-TW" dirty="0" smtClean="0"/>
              <a:t> App</a:t>
            </a:r>
          </a:p>
        </p:txBody>
      </p:sp>
      <p:sp>
        <p:nvSpPr>
          <p:cNvPr id="5" name="矩形 4"/>
          <p:cNvSpPr/>
          <p:nvPr/>
        </p:nvSpPr>
        <p:spPr>
          <a:xfrm>
            <a:off x="4628479" y="3442448"/>
            <a:ext cx="1656864" cy="551329"/>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TW" b="1" dirty="0" smtClean="0">
                <a:solidFill>
                  <a:srgbClr val="FF0000"/>
                </a:solidFill>
              </a:rPr>
              <a:t>Win </a:t>
            </a:r>
            <a:r>
              <a:rPr lang="en-US" altLang="zh-TW" dirty="0" smtClean="0"/>
              <a:t>Bins / Lib</a:t>
            </a:r>
            <a:endParaRPr lang="zh-TW" altLang="en-US" dirty="0"/>
          </a:p>
        </p:txBody>
      </p:sp>
      <p:sp>
        <p:nvSpPr>
          <p:cNvPr id="6" name="矩形 5"/>
          <p:cNvSpPr/>
          <p:nvPr/>
        </p:nvSpPr>
        <p:spPr>
          <a:xfrm>
            <a:off x="4628478" y="4061013"/>
            <a:ext cx="6527202" cy="55132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TW" b="1" dirty="0" smtClean="0">
                <a:solidFill>
                  <a:srgbClr val="FF0000"/>
                </a:solidFill>
              </a:rPr>
              <a:t>Windows Container </a:t>
            </a:r>
            <a:r>
              <a:rPr lang="en-US" altLang="zh-TW" dirty="0" smtClean="0"/>
              <a:t>Engine</a:t>
            </a:r>
            <a:endParaRPr lang="zh-TW" altLang="en-US" dirty="0"/>
          </a:p>
        </p:txBody>
      </p:sp>
      <p:sp>
        <p:nvSpPr>
          <p:cNvPr id="7" name="矩形 6"/>
          <p:cNvSpPr/>
          <p:nvPr/>
        </p:nvSpPr>
        <p:spPr>
          <a:xfrm>
            <a:off x="4628478" y="4679578"/>
            <a:ext cx="6527202" cy="103542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TW" dirty="0" smtClean="0"/>
              <a:t>OS: </a:t>
            </a:r>
            <a:r>
              <a:rPr lang="en-US" altLang="zh-TW" b="1" dirty="0" smtClean="0">
                <a:solidFill>
                  <a:srgbClr val="FF0000"/>
                </a:solidFill>
              </a:rPr>
              <a:t>Windows 10 Pro / 2016 (with Hyper-V)</a:t>
            </a:r>
            <a:endParaRPr lang="zh-TW" altLang="en-US" b="1" dirty="0">
              <a:solidFill>
                <a:srgbClr val="FF0000"/>
              </a:solidFill>
            </a:endParaRPr>
          </a:p>
        </p:txBody>
      </p:sp>
      <p:sp>
        <p:nvSpPr>
          <p:cNvPr id="12" name="文字方塊 11"/>
          <p:cNvSpPr txBox="1"/>
          <p:nvPr/>
        </p:nvSpPr>
        <p:spPr>
          <a:xfrm>
            <a:off x="8291457" y="3442448"/>
            <a:ext cx="516488" cy="369332"/>
          </a:xfrm>
          <a:prstGeom prst="rect">
            <a:avLst/>
          </a:prstGeom>
          <a:noFill/>
        </p:spPr>
        <p:txBody>
          <a:bodyPr wrap="none" rtlCol="0">
            <a:spAutoFit/>
          </a:bodyPr>
          <a:lstStyle/>
          <a:p>
            <a:r>
              <a:rPr lang="en-US" altLang="zh-TW" dirty="0" smtClean="0"/>
              <a:t>……</a:t>
            </a:r>
            <a:endParaRPr lang="zh-TW" altLang="en-US" dirty="0"/>
          </a:p>
        </p:txBody>
      </p:sp>
      <p:sp>
        <p:nvSpPr>
          <p:cNvPr id="14" name="矩形 13"/>
          <p:cNvSpPr/>
          <p:nvPr/>
        </p:nvSpPr>
        <p:spPr>
          <a:xfrm>
            <a:off x="6459967" y="2070848"/>
            <a:ext cx="1645920" cy="130436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TW" b="1" dirty="0" smtClean="0">
                <a:solidFill>
                  <a:srgbClr val="FF0000"/>
                </a:solidFill>
              </a:rPr>
              <a:t>Win</a:t>
            </a:r>
            <a:r>
              <a:rPr lang="en-US" altLang="zh-TW" dirty="0" smtClean="0"/>
              <a:t> App</a:t>
            </a:r>
          </a:p>
        </p:txBody>
      </p:sp>
      <p:sp>
        <p:nvSpPr>
          <p:cNvPr id="15" name="矩形 14"/>
          <p:cNvSpPr/>
          <p:nvPr/>
        </p:nvSpPr>
        <p:spPr>
          <a:xfrm>
            <a:off x="6459968" y="3442448"/>
            <a:ext cx="1656864" cy="551329"/>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TW" b="1" dirty="0" smtClean="0">
                <a:solidFill>
                  <a:srgbClr val="FF0000"/>
                </a:solidFill>
              </a:rPr>
              <a:t>Win </a:t>
            </a:r>
            <a:r>
              <a:rPr lang="en-US" altLang="zh-TW" dirty="0" smtClean="0"/>
              <a:t>Bins / Lib</a:t>
            </a:r>
            <a:endParaRPr lang="zh-TW" altLang="en-US" dirty="0"/>
          </a:p>
        </p:txBody>
      </p:sp>
      <p:sp>
        <p:nvSpPr>
          <p:cNvPr id="16" name="矩形 15"/>
          <p:cNvSpPr/>
          <p:nvPr/>
        </p:nvSpPr>
        <p:spPr>
          <a:xfrm>
            <a:off x="9498815" y="2070848"/>
            <a:ext cx="1645920" cy="130436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TW" b="1" dirty="0" smtClean="0">
                <a:solidFill>
                  <a:srgbClr val="FF0000"/>
                </a:solidFill>
              </a:rPr>
              <a:t>Win</a:t>
            </a:r>
            <a:r>
              <a:rPr lang="en-US" altLang="zh-TW" dirty="0" smtClean="0"/>
              <a:t> App</a:t>
            </a:r>
          </a:p>
        </p:txBody>
      </p:sp>
      <p:sp>
        <p:nvSpPr>
          <p:cNvPr id="17" name="矩形 16"/>
          <p:cNvSpPr/>
          <p:nvPr/>
        </p:nvSpPr>
        <p:spPr>
          <a:xfrm>
            <a:off x="9498816" y="3442448"/>
            <a:ext cx="1656864" cy="551329"/>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TW" b="1" dirty="0" smtClean="0">
                <a:solidFill>
                  <a:srgbClr val="FF0000"/>
                </a:solidFill>
              </a:rPr>
              <a:t>Win </a:t>
            </a:r>
            <a:r>
              <a:rPr lang="en-US" altLang="zh-TW" dirty="0" smtClean="0"/>
              <a:t>Bins / Lib</a:t>
            </a:r>
            <a:endParaRPr lang="zh-TW" altLang="en-US" dirty="0"/>
          </a:p>
        </p:txBody>
      </p:sp>
      <p:sp>
        <p:nvSpPr>
          <p:cNvPr id="13" name="圓角矩形 12"/>
          <p:cNvSpPr/>
          <p:nvPr/>
        </p:nvSpPr>
        <p:spPr>
          <a:xfrm>
            <a:off x="2173045" y="4061013"/>
            <a:ext cx="1304365" cy="618565"/>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TW" dirty="0" smtClean="0"/>
              <a:t>Docker CLI</a:t>
            </a:r>
            <a:endParaRPr lang="zh-TW" altLang="en-US" dirty="0"/>
          </a:p>
        </p:txBody>
      </p:sp>
      <p:sp>
        <p:nvSpPr>
          <p:cNvPr id="18" name="向右箭號 17"/>
          <p:cNvSpPr/>
          <p:nvPr/>
        </p:nvSpPr>
        <p:spPr>
          <a:xfrm>
            <a:off x="3665669" y="4208929"/>
            <a:ext cx="779929" cy="282389"/>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TW" altLang="en-US"/>
          </a:p>
        </p:txBody>
      </p:sp>
      <p:sp>
        <p:nvSpPr>
          <p:cNvPr id="19" name="文字方塊 18"/>
          <p:cNvSpPr txBox="1"/>
          <p:nvPr/>
        </p:nvSpPr>
        <p:spPr>
          <a:xfrm>
            <a:off x="3638775" y="3670611"/>
            <a:ext cx="839269" cy="646331"/>
          </a:xfrm>
          <a:prstGeom prst="rect">
            <a:avLst/>
          </a:prstGeom>
          <a:noFill/>
        </p:spPr>
        <p:txBody>
          <a:bodyPr wrap="none" rtlCol="0">
            <a:spAutoFit/>
          </a:bodyPr>
          <a:lstStyle/>
          <a:p>
            <a:pPr algn="ctr"/>
            <a:r>
              <a:rPr lang="en-US" altLang="zh-TW" dirty="0" smtClean="0"/>
              <a:t>Docker</a:t>
            </a:r>
          </a:p>
          <a:p>
            <a:pPr algn="ctr"/>
            <a:r>
              <a:rPr lang="en-US" altLang="zh-TW" dirty="0" smtClean="0"/>
              <a:t>API</a:t>
            </a:r>
            <a:endParaRPr lang="zh-TW" altLang="en-US" dirty="0"/>
          </a:p>
        </p:txBody>
      </p:sp>
      <p:sp>
        <p:nvSpPr>
          <p:cNvPr id="20" name="雲朵形 19"/>
          <p:cNvSpPr/>
          <p:nvPr/>
        </p:nvSpPr>
        <p:spPr>
          <a:xfrm>
            <a:off x="305665" y="2455363"/>
            <a:ext cx="2242463" cy="1538414"/>
          </a:xfrm>
          <a:prstGeom prst="cloud">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TW" dirty="0" smtClean="0"/>
              <a:t>Docker Hub</a:t>
            </a:r>
          </a:p>
          <a:p>
            <a:pPr algn="ctr"/>
            <a:r>
              <a:rPr lang="en-US" altLang="zh-TW" dirty="0" smtClean="0"/>
              <a:t>(Registry)</a:t>
            </a:r>
            <a:endParaRPr lang="zh-TW" altLang="en-US" dirty="0"/>
          </a:p>
        </p:txBody>
      </p:sp>
      <p:sp>
        <p:nvSpPr>
          <p:cNvPr id="21" name="向右箭號 20"/>
          <p:cNvSpPr/>
          <p:nvPr/>
        </p:nvSpPr>
        <p:spPr>
          <a:xfrm>
            <a:off x="2666730" y="3279648"/>
            <a:ext cx="1776179" cy="331599"/>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TW" altLang="en-US"/>
          </a:p>
        </p:txBody>
      </p:sp>
      <p:sp>
        <p:nvSpPr>
          <p:cNvPr id="22" name="文字方塊 21"/>
          <p:cNvSpPr txBox="1"/>
          <p:nvPr/>
        </p:nvSpPr>
        <p:spPr>
          <a:xfrm>
            <a:off x="2873333" y="3002311"/>
            <a:ext cx="1238417" cy="369332"/>
          </a:xfrm>
          <a:prstGeom prst="rect">
            <a:avLst/>
          </a:prstGeom>
          <a:noFill/>
        </p:spPr>
        <p:txBody>
          <a:bodyPr wrap="none" rtlCol="0">
            <a:spAutoFit/>
          </a:bodyPr>
          <a:lstStyle/>
          <a:p>
            <a:pPr algn="ctr"/>
            <a:r>
              <a:rPr lang="en-US" altLang="zh-TW" dirty="0" smtClean="0"/>
              <a:t>Docker</a:t>
            </a:r>
            <a:r>
              <a:rPr lang="zh-TW" altLang="en-US" dirty="0"/>
              <a:t> </a:t>
            </a:r>
            <a:r>
              <a:rPr lang="en-US" altLang="zh-TW" dirty="0" smtClean="0"/>
              <a:t>Pull</a:t>
            </a:r>
          </a:p>
        </p:txBody>
      </p:sp>
    </p:spTree>
    <p:extLst>
      <p:ext uri="{BB962C8B-B14F-4D97-AF65-F5344CB8AC3E}">
        <p14:creationId xmlns:p14="http://schemas.microsoft.com/office/powerpoint/2010/main" val="1313245513"/>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spTree>
    <p:extLst>
      <p:ext uri="{BB962C8B-B14F-4D97-AF65-F5344CB8AC3E}">
        <p14:creationId xmlns:p14="http://schemas.microsoft.com/office/powerpoint/2010/main" val="3889474819"/>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ctrTitle"/>
          </p:nvPr>
        </p:nvSpPr>
        <p:spPr/>
        <p:txBody>
          <a:bodyPr/>
          <a:lstStyle/>
          <a:p>
            <a:r>
              <a:rPr lang="zh-TW" altLang="en-US" dirty="0" smtClean="0"/>
              <a:t>補充資料</a:t>
            </a:r>
            <a:endParaRPr lang="zh-TW" altLang="en-US" dirty="0"/>
          </a:p>
        </p:txBody>
      </p:sp>
      <p:sp>
        <p:nvSpPr>
          <p:cNvPr id="5" name="副標題 4"/>
          <p:cNvSpPr>
            <a:spLocks noGrp="1"/>
          </p:cNvSpPr>
          <p:nvPr>
            <p:ph type="subTitle" idx="1"/>
          </p:nvPr>
        </p:nvSpPr>
        <p:spPr/>
        <p:txBody>
          <a:bodyPr/>
          <a:lstStyle/>
          <a:p>
            <a:endParaRPr lang="zh-TW" altLang="en-US" dirty="0"/>
          </a:p>
        </p:txBody>
      </p:sp>
    </p:spTree>
    <p:extLst>
      <p:ext uri="{BB962C8B-B14F-4D97-AF65-F5344CB8AC3E}">
        <p14:creationId xmlns:p14="http://schemas.microsoft.com/office/powerpoint/2010/main" val="704106118"/>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ctrTitle"/>
          </p:nvPr>
        </p:nvSpPr>
        <p:spPr/>
        <p:txBody>
          <a:bodyPr/>
          <a:lstStyle/>
          <a:p>
            <a:r>
              <a:rPr lang="en-US" altLang="zh-TW" dirty="0" smtClean="0"/>
              <a:t>API </a:t>
            </a:r>
            <a:r>
              <a:rPr lang="zh-TW" altLang="en-US" dirty="0" smtClean="0"/>
              <a:t>的向前相容機制</a:t>
            </a:r>
            <a:endParaRPr lang="zh-TW" altLang="en-US" dirty="0"/>
          </a:p>
        </p:txBody>
      </p:sp>
      <p:sp>
        <p:nvSpPr>
          <p:cNvPr id="5" name="副標題 4"/>
          <p:cNvSpPr>
            <a:spLocks noGrp="1"/>
          </p:cNvSpPr>
          <p:nvPr>
            <p:ph type="subTitle" idx="1"/>
          </p:nvPr>
        </p:nvSpPr>
        <p:spPr/>
        <p:txBody>
          <a:bodyPr/>
          <a:lstStyle/>
          <a:p>
            <a:endParaRPr lang="zh-TW" altLang="en-US"/>
          </a:p>
        </p:txBody>
      </p:sp>
    </p:spTree>
    <p:extLst>
      <p:ext uri="{BB962C8B-B14F-4D97-AF65-F5344CB8AC3E}">
        <p14:creationId xmlns:p14="http://schemas.microsoft.com/office/powerpoint/2010/main" val="3063803669"/>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Interface</a:t>
            </a:r>
            <a:endParaRPr lang="zh-TW" altLang="en-US" dirty="0"/>
          </a:p>
        </p:txBody>
      </p:sp>
      <p:sp>
        <p:nvSpPr>
          <p:cNvPr id="3" name="內容版面配置區 2"/>
          <p:cNvSpPr>
            <a:spLocks noGrp="1"/>
          </p:cNvSpPr>
          <p:nvPr>
            <p:ph idx="1"/>
          </p:nvPr>
        </p:nvSpPr>
        <p:spPr/>
        <p:txBody>
          <a:bodyPr>
            <a:normAutofit/>
          </a:bodyPr>
          <a:lstStyle/>
          <a:p>
            <a:r>
              <a:rPr lang="en-US" altLang="zh-TW" sz="2800" dirty="0" smtClean="0"/>
              <a:t>Q:</a:t>
            </a:r>
            <a:r>
              <a:rPr lang="zh-TW" altLang="en-US" sz="2800" dirty="0" smtClean="0"/>
              <a:t> 為什麼 </a:t>
            </a:r>
            <a:r>
              <a:rPr lang="en-US" altLang="zh-TW" sz="2800" dirty="0" smtClean="0"/>
              <a:t>USB</a:t>
            </a:r>
            <a:r>
              <a:rPr lang="zh-TW" altLang="en-US" sz="2800" dirty="0" smtClean="0"/>
              <a:t> 埠的規格先被設計出來，卻可以搭配之後才出現的設備</a:t>
            </a:r>
            <a:r>
              <a:rPr lang="en-US" altLang="zh-TW" sz="2800" dirty="0" smtClean="0"/>
              <a:t>?</a:t>
            </a:r>
            <a:r>
              <a:rPr lang="zh-TW" altLang="en-US" sz="2800" dirty="0" smtClean="0"/>
              <a:t> </a:t>
            </a:r>
            <a:r>
              <a:rPr lang="en-US" altLang="zh-TW" sz="2800" dirty="0" smtClean="0"/>
              <a:t/>
            </a:r>
            <a:br>
              <a:rPr lang="en-US" altLang="zh-TW" sz="2800" dirty="0" smtClean="0"/>
            </a:br>
            <a:r>
              <a:rPr lang="en-US" altLang="zh-TW" sz="2800" dirty="0" smtClean="0"/>
              <a:t>(</a:t>
            </a:r>
            <a:r>
              <a:rPr lang="zh-TW" altLang="en-US" sz="2800" dirty="0" smtClean="0"/>
              <a:t>如 </a:t>
            </a:r>
            <a:r>
              <a:rPr lang="en-US" altLang="zh-TW" sz="2800" dirty="0" smtClean="0"/>
              <a:t>Mouse,</a:t>
            </a:r>
            <a:r>
              <a:rPr lang="zh-TW" altLang="en-US" sz="2800" dirty="0" smtClean="0"/>
              <a:t> 手機</a:t>
            </a:r>
            <a:r>
              <a:rPr lang="en-US" altLang="zh-TW" sz="2800" dirty="0" smtClean="0"/>
              <a:t>, </a:t>
            </a:r>
            <a:r>
              <a:rPr lang="zh-TW" altLang="en-US" sz="2800" dirty="0" smtClean="0"/>
              <a:t>隨身碟</a:t>
            </a:r>
            <a:r>
              <a:rPr lang="en-US" altLang="zh-TW" sz="2800" dirty="0" smtClean="0"/>
              <a:t>…)</a:t>
            </a:r>
          </a:p>
          <a:p>
            <a:endParaRPr lang="en-US" altLang="zh-TW" sz="2800" dirty="0"/>
          </a:p>
          <a:p>
            <a:r>
              <a:rPr lang="en-US" altLang="zh-TW" sz="2800" dirty="0" smtClean="0"/>
              <a:t>Q: </a:t>
            </a:r>
            <a:r>
              <a:rPr lang="zh-TW" altLang="en-US" sz="2800" dirty="0" smtClean="0"/>
              <a:t>為什麼 </a:t>
            </a:r>
            <a:r>
              <a:rPr lang="en-US" altLang="zh-TW" sz="2800" dirty="0" smtClean="0"/>
              <a:t>USB</a:t>
            </a:r>
            <a:r>
              <a:rPr lang="zh-TW" altLang="en-US" sz="2800" dirty="0" smtClean="0"/>
              <a:t> </a:t>
            </a:r>
            <a:r>
              <a:rPr lang="en-US" altLang="zh-TW" sz="2800" dirty="0" smtClean="0"/>
              <a:t>2.0 </a:t>
            </a:r>
            <a:r>
              <a:rPr lang="zh-TW" altLang="en-US" sz="2800" dirty="0" smtClean="0"/>
              <a:t>時代的隨身碟，插到 </a:t>
            </a:r>
            <a:r>
              <a:rPr lang="en-US" altLang="zh-TW" sz="2800" dirty="0" smtClean="0"/>
              <a:t>USB</a:t>
            </a:r>
            <a:r>
              <a:rPr lang="zh-TW" altLang="en-US" sz="2800" dirty="0" smtClean="0"/>
              <a:t> </a:t>
            </a:r>
            <a:r>
              <a:rPr lang="en-US" altLang="zh-TW" sz="2800" dirty="0" smtClean="0"/>
              <a:t>3.0</a:t>
            </a:r>
            <a:r>
              <a:rPr lang="zh-TW" altLang="en-US" sz="2800" dirty="0" smtClean="0"/>
              <a:t> 也可以使用</a:t>
            </a:r>
            <a:r>
              <a:rPr lang="en-US" altLang="zh-TW" sz="2800" dirty="0" smtClean="0"/>
              <a:t>?</a:t>
            </a:r>
          </a:p>
          <a:p>
            <a:endParaRPr lang="en-US" altLang="zh-TW" sz="2800" dirty="0"/>
          </a:p>
          <a:p>
            <a:r>
              <a:rPr lang="en-US" altLang="zh-TW" sz="2800" dirty="0" smtClean="0"/>
              <a:t>Q:</a:t>
            </a:r>
            <a:r>
              <a:rPr lang="zh-TW" altLang="en-US" sz="2800" dirty="0" smtClean="0"/>
              <a:t> 為什麼 </a:t>
            </a:r>
            <a:r>
              <a:rPr lang="en-US" altLang="zh-TW" sz="2800" dirty="0" smtClean="0"/>
              <a:t>WORD 1.0 </a:t>
            </a:r>
            <a:r>
              <a:rPr lang="zh-TW" altLang="en-US" sz="2800" dirty="0" smtClean="0"/>
              <a:t>無法開啟 </a:t>
            </a:r>
            <a:r>
              <a:rPr lang="en-US" altLang="zh-TW" sz="2800" dirty="0" smtClean="0"/>
              <a:t>WORD</a:t>
            </a:r>
            <a:r>
              <a:rPr lang="zh-TW" altLang="en-US" sz="2800" dirty="0" smtClean="0"/>
              <a:t> </a:t>
            </a:r>
            <a:r>
              <a:rPr lang="en-US" altLang="zh-TW" sz="2800" dirty="0" smtClean="0"/>
              <a:t>2016</a:t>
            </a:r>
            <a:r>
              <a:rPr lang="zh-TW" altLang="en-US" sz="2800" dirty="0" smtClean="0"/>
              <a:t> 的檔案</a:t>
            </a:r>
            <a:r>
              <a:rPr lang="en-US" altLang="zh-TW" sz="2800" dirty="0" smtClean="0"/>
              <a:t>?</a:t>
            </a:r>
            <a:endParaRPr lang="zh-TW" altLang="en-US" sz="2800" dirty="0"/>
          </a:p>
        </p:txBody>
      </p:sp>
    </p:spTree>
    <p:extLst>
      <p:ext uri="{BB962C8B-B14F-4D97-AF65-F5344CB8AC3E}">
        <p14:creationId xmlns:p14="http://schemas.microsoft.com/office/powerpoint/2010/main" val="1638399899"/>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pic>
        <p:nvPicPr>
          <p:cNvPr id="4" name="Picture 2" descr="「USB spec」的圖片搜尋結果"/>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7952" y="631537"/>
            <a:ext cx="3462528" cy="551797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descr="「phone jack spec」的圖片搜尋結果"/>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3265" y="631536"/>
            <a:ext cx="7621467" cy="53303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7042440"/>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A:</a:t>
            </a:r>
            <a:r>
              <a:rPr lang="zh-TW" altLang="en-US" dirty="0" smtClean="0"/>
              <a:t> 因為硬體都有介面規範 </a:t>
            </a:r>
            <a:r>
              <a:rPr lang="en-US" altLang="zh-TW" dirty="0" smtClean="0"/>
              <a:t>(interface)</a:t>
            </a:r>
            <a:endParaRPr lang="zh-TW" altLang="en-US" dirty="0"/>
          </a:p>
        </p:txBody>
      </p:sp>
      <p:sp>
        <p:nvSpPr>
          <p:cNvPr id="3" name="內容版面配置區 2"/>
          <p:cNvSpPr>
            <a:spLocks noGrp="1"/>
          </p:cNvSpPr>
          <p:nvPr>
            <p:ph idx="1"/>
          </p:nvPr>
        </p:nvSpPr>
        <p:spPr/>
        <p:txBody>
          <a:bodyPr>
            <a:normAutofit lnSpcReduction="10000"/>
          </a:bodyPr>
          <a:lstStyle/>
          <a:p>
            <a:endParaRPr lang="en-US" altLang="zh-TW" sz="2800" dirty="0" smtClean="0"/>
          </a:p>
          <a:p>
            <a:r>
              <a:rPr lang="zh-TW" altLang="en-US" sz="2800" dirty="0" smtClean="0"/>
              <a:t>只要 </a:t>
            </a:r>
            <a:r>
              <a:rPr lang="en-US" altLang="zh-TW" sz="2800" dirty="0" smtClean="0"/>
              <a:t>Host / Device </a:t>
            </a:r>
            <a:r>
              <a:rPr lang="zh-TW" altLang="en-US" sz="2800" dirty="0" smtClean="0"/>
              <a:t>都</a:t>
            </a:r>
            <a:r>
              <a:rPr lang="zh-TW" altLang="en-US" sz="2800" b="1" dirty="0" smtClean="0">
                <a:solidFill>
                  <a:srgbClr val="FF0000"/>
                </a:solidFill>
              </a:rPr>
              <a:t>符合 </a:t>
            </a:r>
            <a:r>
              <a:rPr lang="en-US" altLang="zh-TW" sz="2800" b="1" dirty="0" smtClean="0">
                <a:solidFill>
                  <a:srgbClr val="FF0000"/>
                </a:solidFill>
              </a:rPr>
              <a:t>Interface</a:t>
            </a:r>
            <a:r>
              <a:rPr lang="zh-TW" altLang="en-US" sz="2800" b="1" dirty="0" smtClean="0">
                <a:solidFill>
                  <a:srgbClr val="FF0000"/>
                </a:solidFill>
              </a:rPr>
              <a:t> 設計規範</a:t>
            </a:r>
            <a:r>
              <a:rPr lang="zh-TW" altLang="en-US" sz="2800" dirty="0" smtClean="0"/>
              <a:t>，彼此就能搭配使用。</a:t>
            </a:r>
            <a:endParaRPr lang="en-US" altLang="zh-TW" sz="2800" dirty="0" smtClean="0"/>
          </a:p>
          <a:p>
            <a:endParaRPr lang="en-US" altLang="zh-TW" sz="2800" dirty="0"/>
          </a:p>
          <a:p>
            <a:r>
              <a:rPr lang="en-US" altLang="zh-TW" sz="2800" dirty="0" smtClean="0"/>
              <a:t>Interface </a:t>
            </a:r>
            <a:r>
              <a:rPr lang="zh-TW" altLang="en-US" sz="2800" dirty="0" smtClean="0"/>
              <a:t>只要更改 </a:t>
            </a:r>
            <a:r>
              <a:rPr lang="en-US" altLang="zh-TW" sz="2800" dirty="0" smtClean="0"/>
              <a:t>(ex: USB </a:t>
            </a:r>
            <a:r>
              <a:rPr lang="en-US" altLang="zh-TW" sz="2800" dirty="0" err="1" smtClean="0"/>
              <a:t>v.s</a:t>
            </a:r>
            <a:r>
              <a:rPr lang="en-US" altLang="zh-TW" sz="2800" dirty="0" smtClean="0"/>
              <a:t>. USB TYPE-C), </a:t>
            </a:r>
            <a:r>
              <a:rPr lang="zh-TW" altLang="en-US" sz="2800" dirty="0" smtClean="0"/>
              <a:t>設備就無法直接使用，需要透過</a:t>
            </a:r>
            <a:r>
              <a:rPr lang="zh-TW" altLang="en-US" sz="2800" b="1" dirty="0" smtClean="0">
                <a:solidFill>
                  <a:srgbClr val="FF0000"/>
                </a:solidFill>
              </a:rPr>
              <a:t>轉接頭</a:t>
            </a:r>
            <a:r>
              <a:rPr lang="zh-TW" altLang="en-US" sz="2800" dirty="0" smtClean="0"/>
              <a:t>。</a:t>
            </a:r>
            <a:endParaRPr lang="en-US" altLang="zh-TW" sz="2800" dirty="0" smtClean="0"/>
          </a:p>
          <a:p>
            <a:endParaRPr lang="en-US" altLang="zh-TW" sz="2800" dirty="0"/>
          </a:p>
          <a:p>
            <a:r>
              <a:rPr lang="en-US" altLang="zh-TW" sz="2800" dirty="0" smtClean="0"/>
              <a:t>USB1.0</a:t>
            </a:r>
            <a:r>
              <a:rPr lang="zh-TW" altLang="en-US" sz="2800" dirty="0" smtClean="0"/>
              <a:t> 最早的規格在 </a:t>
            </a:r>
            <a:r>
              <a:rPr lang="en-US" altLang="zh-TW" sz="2800" b="1" dirty="0" smtClean="0">
                <a:solidFill>
                  <a:srgbClr val="FF0000"/>
                </a:solidFill>
              </a:rPr>
              <a:t>1996</a:t>
            </a:r>
            <a:r>
              <a:rPr lang="zh-TW" altLang="en-US" sz="2800" dirty="0" smtClean="0"/>
              <a:t> 定案</a:t>
            </a:r>
            <a:r>
              <a:rPr lang="en-US" altLang="zh-TW" sz="2800" dirty="0" smtClean="0"/>
              <a:t>, </a:t>
            </a:r>
            <a:r>
              <a:rPr lang="zh-TW" altLang="en-US" sz="2800" dirty="0" smtClean="0"/>
              <a:t>當時的設備到現在都還能使用。</a:t>
            </a:r>
            <a:endParaRPr lang="zh-TW" altLang="en-US" sz="2800" dirty="0"/>
          </a:p>
        </p:txBody>
      </p:sp>
    </p:spTree>
    <p:extLst>
      <p:ext uri="{BB962C8B-B14F-4D97-AF65-F5344CB8AC3E}">
        <p14:creationId xmlns:p14="http://schemas.microsoft.com/office/powerpoint/2010/main" val="334168314"/>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服務的介面 </a:t>
            </a:r>
            <a:r>
              <a:rPr lang="en-US" altLang="zh-TW" dirty="0" smtClean="0"/>
              <a:t>(API)</a:t>
            </a:r>
            <a:r>
              <a:rPr lang="zh-TW" altLang="en-US" dirty="0" smtClean="0"/>
              <a:t> 如何像 </a:t>
            </a:r>
            <a:r>
              <a:rPr lang="en-US" altLang="zh-TW" dirty="0" smtClean="0"/>
              <a:t>USB</a:t>
            </a:r>
            <a:r>
              <a:rPr lang="zh-TW" altLang="en-US" dirty="0" smtClean="0"/>
              <a:t> 般長壽</a:t>
            </a:r>
            <a:r>
              <a:rPr lang="en-US" altLang="zh-TW" dirty="0" smtClean="0"/>
              <a:t>?</a:t>
            </a:r>
            <a:endParaRPr lang="zh-TW" altLang="en-US" dirty="0"/>
          </a:p>
        </p:txBody>
      </p:sp>
      <p:sp>
        <p:nvSpPr>
          <p:cNvPr id="3" name="內容版面配置區 2"/>
          <p:cNvSpPr>
            <a:spLocks noGrp="1"/>
          </p:cNvSpPr>
          <p:nvPr>
            <p:ph idx="1"/>
          </p:nvPr>
        </p:nvSpPr>
        <p:spPr/>
        <p:txBody>
          <a:bodyPr/>
          <a:lstStyle/>
          <a:p>
            <a:endParaRPr lang="zh-TW" altLang="en-US"/>
          </a:p>
        </p:txBody>
      </p:sp>
    </p:spTree>
    <p:extLst>
      <p:ext uri="{BB962C8B-B14F-4D97-AF65-F5344CB8AC3E}">
        <p14:creationId xmlns:p14="http://schemas.microsoft.com/office/powerpoint/2010/main" val="478913659"/>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spTree>
    <p:extLst>
      <p:ext uri="{BB962C8B-B14F-4D97-AF65-F5344CB8AC3E}">
        <p14:creationId xmlns:p14="http://schemas.microsoft.com/office/powerpoint/2010/main" val="1740422314"/>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spTree>
    <p:extLst>
      <p:ext uri="{BB962C8B-B14F-4D97-AF65-F5344CB8AC3E}">
        <p14:creationId xmlns:p14="http://schemas.microsoft.com/office/powerpoint/2010/main" val="4230749211"/>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spTree>
    <p:extLst>
      <p:ext uri="{BB962C8B-B14F-4D97-AF65-F5344CB8AC3E}">
        <p14:creationId xmlns:p14="http://schemas.microsoft.com/office/powerpoint/2010/main" val="2446839815"/>
      </p:ext>
    </p:extLst>
  </p:cSld>
  <p:clrMapOvr>
    <a:masterClrMapping/>
  </p:clrMapOvr>
  <p:timing>
    <p:tnLst>
      <p:par>
        <p:cTn id="1" dur="indefinite" restart="never" nodeType="tmRoot"/>
      </p:par>
    </p:tnLst>
  </p:timing>
</p:sld>
</file>

<file path=ppt/theme/_rels/theme4.xml.rels><?xml version="1.0" encoding="UTF-8" standalone="yes"?>
<Relationships xmlns="http://schemas.openxmlformats.org/package/2006/relationships"><Relationship Id="rId1" Type="http://schemas.openxmlformats.org/officeDocument/2006/relationships/image" Target="../media/image6.jpeg"/></Relationships>
</file>

<file path=ppt/theme/theme1.xml><?xml version="1.0" encoding="utf-8"?>
<a:theme xmlns:a="http://schemas.openxmlformats.org/drawingml/2006/main" name="回顧">
  <a:themeElements>
    <a:clrScheme name="回顧">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回顧">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回顧">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5-30721_Build_2016_Template_Dark">
  <a:themeElements>
    <a:clrScheme name="Build 2016 Dark">
      <a:dk1>
        <a:srgbClr val="505050"/>
      </a:dk1>
      <a:lt1>
        <a:srgbClr val="FFFFFF"/>
      </a:lt1>
      <a:dk2>
        <a:srgbClr val="0078D7"/>
      </a:dk2>
      <a:lt2>
        <a:srgbClr val="F8F8F8"/>
      </a:lt2>
      <a:accent1>
        <a:srgbClr val="00BCF2"/>
      </a:accent1>
      <a:accent2>
        <a:srgbClr val="0078D7"/>
      </a:accent2>
      <a:accent3>
        <a:srgbClr val="002050"/>
      </a:accent3>
      <a:accent4>
        <a:srgbClr val="D2D2D2"/>
      </a:accent4>
      <a:accent5>
        <a:srgbClr val="737373"/>
      </a:accent5>
      <a:accent6>
        <a:srgbClr val="323232"/>
      </a:accent6>
      <a:hlink>
        <a:srgbClr val="5DDCFF"/>
      </a:hlink>
      <a:folHlink>
        <a:srgbClr val="5DDCFF"/>
      </a:folHlink>
    </a:clrScheme>
    <a:fontScheme name="Custom 2">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6_16x9_Template.potx" id="{2D9F1654-7A66-4699-829C-201E10216A69}" vid="{EE767E89-5D4D-44CA-8070-C9EE1D87F83B}"/>
    </a:ext>
  </a:extLst>
</a:theme>
</file>

<file path=ppt/theme/theme3.xml><?xml version="1.0" encoding="utf-8"?>
<a:theme xmlns:a="http://schemas.openxmlformats.org/drawingml/2006/main" name="5-30721_Build_2016_Template_Light">
  <a:themeElements>
    <a:clrScheme name="Build 2016">
      <a:dk1>
        <a:srgbClr val="505050"/>
      </a:dk1>
      <a:lt1>
        <a:srgbClr val="FFFFFF"/>
      </a:lt1>
      <a:dk2>
        <a:srgbClr val="0078D7"/>
      </a:dk2>
      <a:lt2>
        <a:srgbClr val="F8F8F8"/>
      </a:lt2>
      <a:accent1>
        <a:srgbClr val="0078D7"/>
      </a:accent1>
      <a:accent2>
        <a:srgbClr val="002050"/>
      </a:accent2>
      <a:accent3>
        <a:srgbClr val="00BCF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6_16x9_Template.potx" id="{2D9F1654-7A66-4699-829C-201E10216A69}" vid="{2DD1E4E3-0871-45BE-BEDE-345B55444DCB}"/>
    </a:ext>
  </a:extLst>
</a:theme>
</file>

<file path=ppt/theme/theme4.xml><?xml version="1.0" encoding="utf-8"?>
<a:theme xmlns:a="http://schemas.openxmlformats.org/drawingml/2006/main" name="天體">
  <a:themeElements>
    <a:clrScheme name="天體">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天體">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天體">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ppt/theme/theme5.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9292</TotalTime>
  <Words>2596</Words>
  <Application>Microsoft Office PowerPoint</Application>
  <PresentationFormat>寬螢幕</PresentationFormat>
  <Paragraphs>509</Paragraphs>
  <Slides>100</Slides>
  <Notes>5</Notes>
  <HiddenSlides>0</HiddenSlides>
  <MMClips>0</MMClips>
  <ScaleCrop>false</ScaleCrop>
  <HeadingPairs>
    <vt:vector size="6" baseType="variant">
      <vt:variant>
        <vt:lpstr>使用字型</vt:lpstr>
      </vt:variant>
      <vt:variant>
        <vt:i4>9</vt:i4>
      </vt:variant>
      <vt:variant>
        <vt:lpstr>佈景主題</vt:lpstr>
      </vt:variant>
      <vt:variant>
        <vt:i4>4</vt:i4>
      </vt:variant>
      <vt:variant>
        <vt:lpstr>投影片標題</vt:lpstr>
      </vt:variant>
      <vt:variant>
        <vt:i4>100</vt:i4>
      </vt:variant>
    </vt:vector>
  </HeadingPairs>
  <TitlesOfParts>
    <vt:vector size="113" baseType="lpstr">
      <vt:lpstr>微軟正黑體</vt:lpstr>
      <vt:lpstr>新細明體</vt:lpstr>
      <vt:lpstr>Arial</vt:lpstr>
      <vt:lpstr>Calibri</vt:lpstr>
      <vt:lpstr>Calibri Light</vt:lpstr>
      <vt:lpstr>Consolas</vt:lpstr>
      <vt:lpstr>Segoe UI</vt:lpstr>
      <vt:lpstr>Segoe UI Light</vt:lpstr>
      <vt:lpstr>Wingdings</vt:lpstr>
      <vt:lpstr>回顧</vt:lpstr>
      <vt:lpstr>5-30721_Build_2016_Template_Dark</vt:lpstr>
      <vt:lpstr>5-30721_Build_2016_Template_Light</vt:lpstr>
      <vt:lpstr>天體</vt:lpstr>
      <vt:lpstr>微服務架構與實戰 #2</vt:lpstr>
      <vt:lpstr>AGENDA (ALL)</vt:lpstr>
      <vt:lpstr>AGENDA (12/29)</vt:lpstr>
      <vt:lpstr>微服務架構 (續)</vt:lpstr>
      <vt:lpstr>Windows Container Basic</vt:lpstr>
      <vt:lpstr>Container Tech:</vt:lpstr>
      <vt:lpstr>Docker (Linux)</vt:lpstr>
      <vt:lpstr>Docker for Windows</vt:lpstr>
      <vt:lpstr>Windows Container</vt:lpstr>
      <vt:lpstr>Windows Container License</vt:lpstr>
      <vt:lpstr>Windows Container on Win10</vt:lpstr>
      <vt:lpstr>Windows Container on WinServer</vt:lpstr>
      <vt:lpstr>Container Fundamentals</vt:lpstr>
      <vt:lpstr>Container Image Layers</vt:lpstr>
      <vt:lpstr>PowerPoint 簡報</vt:lpstr>
      <vt:lpstr>微服務架構-基礎建設</vt:lpstr>
      <vt:lpstr>PowerPoint 簡報</vt:lpstr>
      <vt:lpstr>PowerPoint 簡報</vt:lpstr>
      <vt:lpstr>微服務版本的架構 (2016) </vt:lpstr>
      <vt:lpstr>導讀: Introduction to Microservices</vt:lpstr>
      <vt:lpstr>#2, Using API Gateway</vt:lpstr>
      <vt:lpstr>PowerPoint 簡報</vt:lpstr>
      <vt:lpstr>Benefits and Drawbacks</vt:lpstr>
      <vt:lpstr>Implementing an API Gateway</vt:lpstr>
      <vt:lpstr>#4, Service Discovery</vt:lpstr>
      <vt:lpstr>PowerPoint 簡報</vt:lpstr>
      <vt:lpstr>PowerPoint 簡報</vt:lpstr>
      <vt:lpstr>PowerPoint 簡報</vt:lpstr>
      <vt:lpstr>#5, Event-Driven</vt:lpstr>
      <vt:lpstr>PowerPoint 簡報</vt:lpstr>
      <vt:lpstr>PowerPoint 簡報</vt:lpstr>
      <vt:lpstr>PowerPoint 簡報</vt:lpstr>
      <vt:lpstr>Event 其他的應用</vt:lpstr>
      <vt:lpstr>#7, Refactoring a Monolith</vt:lpstr>
      <vt:lpstr>PowerPoint 簡報</vt:lpstr>
      <vt:lpstr>PowerPoint 簡報</vt:lpstr>
      <vt:lpstr>PowerPoint 簡報</vt:lpstr>
      <vt:lpstr>PowerPoint 簡報</vt:lpstr>
      <vt:lpstr>小結</vt:lpstr>
      <vt:lpstr>API, API, API</vt:lpstr>
      <vt:lpstr>微服務實作的挑戰</vt:lpstr>
      <vt:lpstr>設計專屬的 API / SDK</vt:lpstr>
      <vt:lpstr>Agenda</vt:lpstr>
      <vt:lpstr>DEMO</vt:lpstr>
      <vt:lpstr>程式架構</vt:lpstr>
      <vt:lpstr>Problem</vt:lpstr>
      <vt:lpstr>PowerPoint 簡報</vt:lpstr>
      <vt:lpstr>程式架構</vt:lpstr>
      <vt:lpstr>Problem</vt:lpstr>
      <vt:lpstr>Without service contract</vt:lpstr>
      <vt:lpstr>With service contract</vt:lpstr>
      <vt:lpstr>“Client Side”API contract</vt:lpstr>
      <vt:lpstr>DEMO</vt:lpstr>
      <vt:lpstr>小結</vt:lpstr>
      <vt:lpstr>RESTful API 版本策略</vt:lpstr>
      <vt:lpstr>無版本 (只保留最新版本), The Knot</vt:lpstr>
      <vt:lpstr>保留所有版本，用戶端自行選擇</vt:lpstr>
      <vt:lpstr>只保留最新版，但是必須相容舊版</vt:lpstr>
      <vt:lpstr>版本驗證的方式</vt:lpstr>
      <vt:lpstr>版本號碼的定義 (from Microsoft)</vt:lpstr>
      <vt:lpstr>Quiz</vt:lpstr>
      <vt:lpstr>進階策略</vt:lpstr>
      <vt:lpstr>DEMO</vt:lpstr>
      <vt:lpstr>小結</vt:lpstr>
      <vt:lpstr>Question?</vt:lpstr>
      <vt:lpstr>服務之間的安全機制</vt:lpstr>
      <vt:lpstr>AGENDA</vt:lpstr>
      <vt:lpstr>API TOKEN 的難題</vt:lpstr>
      <vt:lpstr>RSA 的基本概念</vt:lpstr>
      <vt:lpstr>產生數位簽章</vt:lpstr>
      <vt:lpstr>驗證數位簽章</vt:lpstr>
      <vt:lpstr>跨網站的認證傳遞</vt:lpstr>
      <vt:lpstr>AUTH網站發授權，才能用API的服務</vt:lpstr>
      <vt:lpstr>PowerPoint 簡報</vt:lpstr>
      <vt:lpstr>API KEY</vt:lpstr>
      <vt:lpstr>SESSION KEY</vt:lpstr>
      <vt:lpstr>SESSION KEY</vt:lpstr>
      <vt:lpstr>SESSION KEY 運作的方式</vt:lpstr>
      <vt:lpstr>挑戰</vt:lpstr>
      <vt:lpstr>DEMO</vt:lpstr>
      <vt:lpstr>JWT (Json Web Token)</vt:lpstr>
      <vt:lpstr>JWT 能做什麼?</vt:lpstr>
      <vt:lpstr>PowerPoint 簡報</vt:lpstr>
      <vt:lpstr>其他應用</vt:lpstr>
      <vt:lpstr>如果你靠寫套裝程式賣錢 (授權)…</vt:lpstr>
      <vt:lpstr>如果你靠線上服務賺錢…</vt:lpstr>
      <vt:lpstr>PowerPoint 簡報</vt:lpstr>
      <vt:lpstr>Question?</vt:lpstr>
      <vt:lpstr>PowerPoint 簡報</vt:lpstr>
      <vt:lpstr>PowerPoint 簡報</vt:lpstr>
      <vt:lpstr>補充資料</vt:lpstr>
      <vt:lpstr>API 的向前相容機制</vt:lpstr>
      <vt:lpstr>Interface</vt:lpstr>
      <vt:lpstr>PowerPoint 簡報</vt:lpstr>
      <vt:lpstr>A: 因為硬體都有介面規範 (interface)</vt:lpstr>
      <vt:lpstr>服務的介面 (API) 如何像 USB 般長壽?</vt:lpstr>
      <vt:lpstr>PowerPoint 簡報</vt:lpstr>
      <vt:lpstr>PowerPoint 簡報</vt:lpstr>
      <vt:lpstr>PowerPoint 簡報</vt:lpstr>
      <vt:lpstr>PowerPoint 簡報</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API Token 入門</dc:title>
  <dc:creator>Andrew Wu</dc:creator>
  <cp:lastModifiedBy>Andrew Wu</cp:lastModifiedBy>
  <cp:revision>148</cp:revision>
  <dcterms:created xsi:type="dcterms:W3CDTF">2016-11-15T09:34:15Z</dcterms:created>
  <dcterms:modified xsi:type="dcterms:W3CDTF">2016-12-28T14:28:36Z</dcterms:modified>
</cp:coreProperties>
</file>